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8.xml" ContentType="application/vnd.openxmlformats-officedocument.drawingml.chart+xml"/>
  <Override PartName="/ppt/charts/chart9.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Override PartName="/ppt/charts/chart10.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6" d="100"/>
          <a:sy n="66" d="100"/>
        </p:scale>
        <p:origin x="-726" y="-1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1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Office_Excel22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Office_Excel33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Office_Excel444.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Microsoft_Office_Excel555.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Microsoft_Office_Excel666.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Microsoft_Office_Excel777.xlsx"/></Relationships>
</file>

<file path=ppt/charts/_rels/chart8.xml.rels><?xml version="1.0" encoding="UTF-8" standalone="yes"?>
<Relationships xmlns="http://schemas.openxmlformats.org/package/2006/relationships"><Relationship Id="rId1" Type="http://schemas.openxmlformats.org/officeDocument/2006/relationships/package" Target="../embeddings/_____Microsoft_Office_Excel888.xlsx"/></Relationships>
</file>

<file path=ppt/charts/_rels/chart9.xml.rels><?xml version="1.0" encoding="UTF-8" standalone="yes"?>
<Relationships xmlns="http://schemas.openxmlformats.org/package/2006/relationships"><Relationship Id="rId1" Type="http://schemas.openxmlformats.org/officeDocument/2006/relationships/package" Target="../embeddings/_____Microsoft_Office_Excel99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_____Microsoft_Office_Excel101010.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style val="42"/>
  <c:chart>
    <c:title>
      <c:tx>
        <c:rich>
          <a:bodyPr/>
          <a:lstStyle/>
          <a:p>
            <a:pPr>
              <a:defRPr/>
            </a:pPr>
            <a:r>
              <a:rPr lang="ru-RU" sz="2800" b="0" i="1" dirty="0" err="1">
                <a:solidFill>
                  <a:schemeClr val="tx1"/>
                </a:solidFill>
                <a:latin typeface="Times New Roman" pitchFamily="18" charset="0"/>
                <a:cs typeface="Times New Roman" pitchFamily="18" charset="0"/>
              </a:rPr>
              <a:t>Жауабы</a:t>
            </a:r>
            <a:r>
              <a:rPr lang="ru-RU" dirty="0">
                <a:solidFill>
                  <a:schemeClr val="tx1"/>
                </a:solidFill>
              </a:rPr>
              <a:t>:</a:t>
            </a:r>
          </a:p>
        </c:rich>
      </c:tx>
      <c:layout>
        <c:manualLayout>
          <c:xMode val="edge"/>
          <c:yMode val="edge"/>
          <c:x val="0.28499215051389609"/>
          <c:y val="2.2598870056497182E-2"/>
        </c:manualLayout>
      </c:layout>
    </c:title>
    <c:plotArea>
      <c:layout/>
      <c:pieChart>
        <c:varyColors val="1"/>
        <c:ser>
          <c:idx val="0"/>
          <c:order val="0"/>
          <c:tx>
            <c:strRef>
              <c:f>Лист1!$B$1</c:f>
              <c:strCache>
                <c:ptCount val="1"/>
                <c:pt idx="0">
                  <c:v>Жауабы:</c:v>
                </c:pt>
              </c:strCache>
            </c:strRef>
          </c:tx>
          <c:dLbls>
            <c:dLbl>
              <c:idx val="0"/>
              <c:layout>
                <c:manualLayout>
                  <c:x val="-5.6444060146687271E-2"/>
                  <c:y val="-0.23185795631478268"/>
                </c:manualLayout>
              </c:layout>
              <c:tx>
                <c:rich>
                  <a:bodyPr/>
                  <a:lstStyle/>
                  <a:p>
                    <a:r>
                      <a:rPr lang="en-US" dirty="0" smtClean="0"/>
                      <a:t>90 %</a:t>
                    </a:r>
                    <a:endParaRPr lang="en-US" dirty="0"/>
                  </a:p>
                </c:rich>
              </c:tx>
              <c:showVal val="1"/>
            </c:dLbl>
            <c:dLbl>
              <c:idx val="1"/>
              <c:layout>
                <c:manualLayout>
                  <c:x val="6.5013491304241236E-2"/>
                  <c:y val="0.1726211130388362"/>
                </c:manualLayout>
              </c:layout>
              <c:tx>
                <c:rich>
                  <a:bodyPr/>
                  <a:lstStyle/>
                  <a:p>
                    <a:r>
                      <a:rPr lang="kk-KZ" smtClean="0"/>
                      <a:t> 10 </a:t>
                    </a:r>
                    <a:r>
                      <a:rPr lang="en-US" smtClean="0"/>
                      <a:t>%</a:t>
                    </a:r>
                    <a:endParaRPr lang="en-US"/>
                  </a:p>
                </c:rich>
              </c:tx>
              <c:showVal val="1"/>
            </c:dLbl>
            <c:showVal val="1"/>
            <c:showLeaderLines val="1"/>
          </c:dLbls>
          <c:cat>
            <c:strRef>
              <c:f>Лист1!$A$2:$A$5</c:f>
              <c:strCache>
                <c:ptCount val="2"/>
                <c:pt idx="0">
                  <c:v>иа </c:v>
                </c:pt>
                <c:pt idx="1">
                  <c:v>жоқ</c:v>
                </c:pt>
              </c:strCache>
            </c:strRef>
          </c:cat>
          <c:val>
            <c:numRef>
              <c:f>Лист1!$B$2:$B$5</c:f>
              <c:numCache>
                <c:formatCode>General</c:formatCode>
                <c:ptCount val="4"/>
                <c:pt idx="0">
                  <c:v>90</c:v>
                </c:pt>
                <c:pt idx="1">
                  <c:v>10</c:v>
                </c:pt>
              </c:numCache>
            </c:numRef>
          </c:val>
        </c:ser>
        <c:firstSliceAng val="0"/>
      </c:pieChart>
    </c:plotArea>
    <c:legend>
      <c:legendPos val="r"/>
      <c:legendEntry>
        <c:idx val="0"/>
        <c:txPr>
          <a:bodyPr/>
          <a:lstStyle/>
          <a:p>
            <a:pPr>
              <a:defRPr>
                <a:solidFill>
                  <a:sysClr val="windowText" lastClr="000000"/>
                </a:solidFill>
              </a:defRPr>
            </a:pPr>
            <a:endParaRPr lang="ru-RU"/>
          </a:p>
        </c:txPr>
      </c:legendEntry>
      <c:legendEntry>
        <c:idx val="1"/>
        <c:txPr>
          <a:bodyPr/>
          <a:lstStyle/>
          <a:p>
            <a:pPr>
              <a:defRPr>
                <a:solidFill>
                  <a:sysClr val="windowText" lastClr="000000"/>
                </a:solidFill>
              </a:defRPr>
            </a:pPr>
            <a:endParaRPr lang="ru-RU"/>
          </a:p>
        </c:txPr>
      </c:legendEntry>
      <c:legendEntry>
        <c:idx val="2"/>
        <c:delete val="1"/>
      </c:legendEntry>
      <c:legendEntry>
        <c:idx val="3"/>
        <c:delete val="1"/>
      </c:legendEntry>
      <c:layout>
        <c:manualLayout>
          <c:xMode val="edge"/>
          <c:yMode val="edge"/>
          <c:x val="0.65011050604655751"/>
          <c:y val="8.9755994483740456E-2"/>
          <c:w val="0.17387703289425271"/>
          <c:h val="0.15767738778415416"/>
        </c:manualLayout>
      </c:layout>
    </c:legend>
    <c:plotVisOnly val="1"/>
  </c:chart>
  <c:spPr>
    <a:solidFill>
      <a:schemeClr val="bg1"/>
    </a:solidFill>
  </c:spPr>
  <c:txPr>
    <a:bodyPr/>
    <a:lstStyle/>
    <a:p>
      <a:pPr>
        <a:defRPr sz="1800"/>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style val="34"/>
  <c:chart>
    <c:title>
      <c:tx>
        <c:rich>
          <a:bodyPr/>
          <a:lstStyle/>
          <a:p>
            <a:pPr>
              <a:defRPr/>
            </a:pPr>
            <a:r>
              <a:rPr lang="ru-RU"/>
              <a:t>Жауабы:</a:t>
            </a:r>
          </a:p>
        </c:rich>
      </c:tx>
      <c:layout>
        <c:manualLayout>
          <c:xMode val="edge"/>
          <c:yMode val="edge"/>
          <c:x val="0.19856774934383203"/>
          <c:y val="6.8750000000000019E-2"/>
        </c:manualLayout>
      </c:layout>
    </c:title>
    <c:plotArea>
      <c:layout/>
      <c:pieChart>
        <c:varyColors val="1"/>
        <c:ser>
          <c:idx val="0"/>
          <c:order val="0"/>
          <c:tx>
            <c:strRef>
              <c:f>Лист1!$B$1</c:f>
              <c:strCache>
                <c:ptCount val="1"/>
                <c:pt idx="0">
                  <c:v>Жауабы:</c:v>
                </c:pt>
              </c:strCache>
            </c:strRef>
          </c:tx>
          <c:explosion val="10"/>
          <c:dPt>
            <c:idx val="0"/>
            <c:explosion val="0"/>
          </c:dPt>
          <c:dPt>
            <c:idx val="1"/>
            <c:explosion val="0"/>
          </c:dPt>
          <c:dPt>
            <c:idx val="2"/>
            <c:explosion val="0"/>
          </c:dPt>
          <c:dLbls>
            <c:dLbl>
              <c:idx val="0"/>
              <c:layout>
                <c:manualLayout>
                  <c:x val="-8.4348261154855664E-2"/>
                  <c:y val="0.15302386811023624"/>
                </c:manualLayout>
              </c:layout>
              <c:tx>
                <c:rich>
                  <a:bodyPr/>
                  <a:lstStyle/>
                  <a:p>
                    <a:r>
                      <a:rPr lang="en-US" dirty="0" smtClean="0"/>
                      <a:t>5</a:t>
                    </a:r>
                    <a:r>
                      <a:rPr lang="en-US" dirty="0"/>
                      <a:t>%</a:t>
                    </a:r>
                  </a:p>
                </c:rich>
              </c:tx>
              <c:showVal val="1"/>
            </c:dLbl>
            <c:dLbl>
              <c:idx val="1"/>
              <c:layout>
                <c:manualLayout>
                  <c:x val="-0.14334940944881891"/>
                  <c:y val="-0.15599926181102378"/>
                </c:manualLayout>
              </c:layout>
              <c:showVal val="1"/>
            </c:dLbl>
            <c:dLbl>
              <c:idx val="2"/>
              <c:layout>
                <c:manualLayout>
                  <c:x val="0.13628797572178478"/>
                  <c:y val="5.3134596456692912E-2"/>
                </c:manualLayout>
              </c:layout>
              <c:showVal val="1"/>
            </c:dLbl>
            <c:showVal val="1"/>
            <c:showLeaderLines val="1"/>
          </c:dLbls>
          <c:cat>
            <c:strRef>
              <c:f>Лист1!$A$2:$A$5</c:f>
              <c:strCache>
                <c:ptCount val="3"/>
                <c:pt idx="0">
                  <c:v>А) 5-10 жастан</c:v>
                </c:pt>
                <c:pt idx="1">
                  <c:v>Б) 10-15 жастан</c:v>
                </c:pt>
                <c:pt idx="2">
                  <c:v>B) 15-20 жастан</c:v>
                </c:pt>
              </c:strCache>
            </c:strRef>
          </c:cat>
          <c:val>
            <c:numRef>
              <c:f>Лист1!$B$2:$B$5</c:f>
              <c:numCache>
                <c:formatCode>0%</c:formatCode>
                <c:ptCount val="4"/>
                <c:pt idx="0">
                  <c:v>0.15000000000000005</c:v>
                </c:pt>
                <c:pt idx="1">
                  <c:v>0.45</c:v>
                </c:pt>
                <c:pt idx="2">
                  <c:v>0.4</c:v>
                </c:pt>
              </c:numCache>
            </c:numRef>
          </c:val>
        </c:ser>
        <c:firstSliceAng val="0"/>
      </c:pieChart>
    </c:plotArea>
    <c:legend>
      <c:legendPos val="r"/>
      <c:legendEntry>
        <c:idx val="3"/>
        <c:delete val="1"/>
      </c:legendEntry>
      <c:layout>
        <c:manualLayout>
          <c:xMode val="edge"/>
          <c:yMode val="edge"/>
          <c:x val="0.64492388451443594"/>
          <c:y val="6.9739419291338617E-2"/>
          <c:w val="0.31607103018372701"/>
          <c:h val="0.2428959153543308"/>
        </c:manualLayout>
      </c:layout>
    </c:legend>
    <c:plotVisOnly val="1"/>
  </c:chart>
  <c:txPr>
    <a:bodyPr/>
    <a:lstStyle/>
    <a:p>
      <a:pPr>
        <a:defRPr sz="1800"/>
      </a:pPr>
      <a:endParaRPr lang="ru-RU"/>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ru-RU"/>
  <c:chart>
    <c:title>
      <c:layout/>
    </c:title>
    <c:view3D>
      <c:rotX val="30"/>
      <c:perspective val="30"/>
    </c:view3D>
    <c:plotArea>
      <c:layout/>
      <c:pie3DChart>
        <c:varyColors val="1"/>
        <c:ser>
          <c:idx val="0"/>
          <c:order val="0"/>
          <c:tx>
            <c:strRef>
              <c:f>Лист1!$B$1</c:f>
              <c:strCache>
                <c:ptCount val="1"/>
                <c:pt idx="0">
                  <c:v>Жауабы:</c:v>
                </c:pt>
              </c:strCache>
            </c:strRef>
          </c:tx>
          <c:dLbls>
            <c:dLbl>
              <c:idx val="0"/>
              <c:layout>
                <c:manualLayout>
                  <c:x val="-9.149329543402232E-2"/>
                  <c:y val="9.9121377688636922E-2"/>
                </c:manualLayout>
              </c:layout>
              <c:tx>
                <c:rich>
                  <a:bodyPr/>
                  <a:lstStyle/>
                  <a:p>
                    <a:r>
                      <a:rPr lang="en-US" dirty="0" smtClean="0"/>
                      <a:t>15</a:t>
                    </a:r>
                    <a:r>
                      <a:rPr lang="ru-RU" dirty="0" smtClean="0"/>
                      <a:t> %</a:t>
                    </a:r>
                    <a:endParaRPr lang="en-US" dirty="0"/>
                  </a:p>
                </c:rich>
              </c:tx>
              <c:showVal val="1"/>
            </c:dLbl>
            <c:dLbl>
              <c:idx val="1"/>
              <c:layout>
                <c:manualLayout>
                  <c:x val="1.023374718458732E-3"/>
                  <c:y val="-0.35696438204578473"/>
                </c:manualLayout>
              </c:layout>
              <c:tx>
                <c:rich>
                  <a:bodyPr/>
                  <a:lstStyle/>
                  <a:p>
                    <a:r>
                      <a:rPr lang="en-US" dirty="0" smtClean="0"/>
                      <a:t>55 </a:t>
                    </a:r>
                    <a:r>
                      <a:rPr lang="ru-RU" dirty="0" smtClean="0"/>
                      <a:t>%</a:t>
                    </a:r>
                    <a:endParaRPr lang="en-US" dirty="0"/>
                  </a:p>
                </c:rich>
              </c:tx>
              <c:showVal val="1"/>
            </c:dLbl>
            <c:dLbl>
              <c:idx val="2"/>
              <c:layout>
                <c:manualLayout>
                  <c:x val="0.12142655992938348"/>
                  <c:y val="9.9121377688636922E-2"/>
                </c:manualLayout>
              </c:layout>
              <c:tx>
                <c:rich>
                  <a:bodyPr/>
                  <a:lstStyle/>
                  <a:p>
                    <a:r>
                      <a:rPr lang="en-US" smtClean="0"/>
                      <a:t>20</a:t>
                    </a:r>
                    <a:r>
                      <a:rPr lang="ru-RU" smtClean="0"/>
                      <a:t> %</a:t>
                    </a:r>
                    <a:endParaRPr lang="en-US"/>
                  </a:p>
                </c:rich>
              </c:tx>
              <c:showVal val="1"/>
            </c:dLbl>
            <c:showVal val="1"/>
            <c:showLeaderLines val="1"/>
          </c:dLbls>
          <c:cat>
            <c:strRef>
              <c:f>Лист1!$A$2:$A$5</c:f>
              <c:strCache>
                <c:ptCount val="3"/>
                <c:pt idx="0">
                  <c:v>А) заманға сай болу</c:v>
                </c:pt>
                <c:pt idx="1">
                  <c:v>Б) ашу барысында </c:v>
                </c:pt>
                <c:pt idx="2">
                  <c:v>В) өз жауабым</c:v>
                </c:pt>
              </c:strCache>
            </c:strRef>
          </c:cat>
          <c:val>
            <c:numRef>
              <c:f>Лист1!$B$2:$B$5</c:f>
              <c:numCache>
                <c:formatCode>General</c:formatCode>
                <c:ptCount val="4"/>
                <c:pt idx="0">
                  <c:v>15</c:v>
                </c:pt>
                <c:pt idx="1">
                  <c:v>60</c:v>
                </c:pt>
                <c:pt idx="2">
                  <c:v>20</c:v>
                </c:pt>
              </c:numCache>
            </c:numRef>
          </c:val>
        </c:ser>
      </c:pie3DChart>
    </c:plotArea>
    <c:legend>
      <c:legendPos val="r"/>
      <c:legendEntry>
        <c:idx val="3"/>
        <c:delete val="1"/>
      </c:legendEntry>
      <c:layout>
        <c:manualLayout>
          <c:xMode val="edge"/>
          <c:yMode val="edge"/>
          <c:x val="0.67807323943043474"/>
          <c:y val="0.43457528183138538"/>
          <c:w val="0.30706374209584741"/>
          <c:h val="0.27308361574106105"/>
        </c:manualLayout>
      </c:layout>
    </c:legend>
    <c:plotVisOnly val="1"/>
  </c:chart>
  <c:txPr>
    <a:bodyPr/>
    <a:lstStyle/>
    <a:p>
      <a:pPr>
        <a:defRPr sz="1800"/>
      </a:pPr>
      <a:endParaRPr lang="ru-RU"/>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chart>
    <c:title/>
    <c:view3D>
      <c:rotX val="30"/>
      <c:perspective val="30"/>
    </c:view3D>
    <c:plotArea>
      <c:layout/>
      <c:pie3DChart>
        <c:varyColors val="1"/>
        <c:ser>
          <c:idx val="0"/>
          <c:order val="0"/>
          <c:tx>
            <c:strRef>
              <c:f>Лист1!$B$1</c:f>
              <c:strCache>
                <c:ptCount val="1"/>
                <c:pt idx="0">
                  <c:v>Жауабы:</c:v>
                </c:pt>
              </c:strCache>
            </c:strRef>
          </c:tx>
          <c:dLbls>
            <c:dLbl>
              <c:idx val="0"/>
              <c:layout>
                <c:manualLayout>
                  <c:x val="-2.4660264429563149E-3"/>
                  <c:y val="-0.5071264291116151"/>
                </c:manualLayout>
              </c:layout>
              <c:showVal val="1"/>
            </c:dLbl>
            <c:dLbl>
              <c:idx val="1"/>
              <c:layout>
                <c:manualLayout>
                  <c:x val="9.021573821963844E-3"/>
                  <c:y val="-0.50642021442234952"/>
                </c:manualLayout>
              </c:layout>
              <c:tx>
                <c:rich>
                  <a:bodyPr/>
                  <a:lstStyle/>
                  <a:p>
                    <a:r>
                      <a:rPr lang="en-US" sz="3600" i="1" dirty="0">
                        <a:latin typeface="Times New Roman" pitchFamily="18" charset="0"/>
                        <a:cs typeface="Times New Roman" pitchFamily="18" charset="0"/>
                      </a:rPr>
                      <a:t>100%</a:t>
                    </a:r>
                  </a:p>
                </c:rich>
              </c:tx>
              <c:showVal val="1"/>
            </c:dLbl>
            <c:showVal val="1"/>
            <c:showLeaderLines val="1"/>
          </c:dLbls>
          <c:cat>
            <c:strRef>
              <c:f>Лист1!$A$2:$A$5</c:f>
              <c:strCache>
                <c:ptCount val="2"/>
                <c:pt idx="0">
                  <c:v>А) иа</c:v>
                </c:pt>
                <c:pt idx="1">
                  <c:v>Б) жоқ</c:v>
                </c:pt>
              </c:strCache>
            </c:strRef>
          </c:cat>
          <c:val>
            <c:numRef>
              <c:f>Лист1!$B$2:$B$5</c:f>
              <c:numCache>
                <c:formatCode>0%</c:formatCode>
                <c:ptCount val="4"/>
                <c:pt idx="1">
                  <c:v>1</c:v>
                </c:pt>
              </c:numCache>
            </c:numRef>
          </c:val>
        </c:ser>
      </c:pie3DChart>
    </c:plotArea>
    <c:legend>
      <c:legendPos val="r"/>
      <c:legendEntry>
        <c:idx val="2"/>
        <c:delete val="1"/>
      </c:legendEntry>
      <c:legendEntry>
        <c:idx val="3"/>
        <c:delete val="1"/>
      </c:legendEntry>
    </c:legend>
    <c:plotVisOnly val="1"/>
  </c:chart>
  <c:txPr>
    <a:bodyPr/>
    <a:lstStyle/>
    <a:p>
      <a:pPr>
        <a:defRPr sz="1800"/>
      </a:pPr>
      <a:endParaRPr lang="ru-RU"/>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chart>
    <c:title/>
    <c:plotArea>
      <c:layout/>
      <c:doughnutChart>
        <c:varyColors val="1"/>
        <c:ser>
          <c:idx val="0"/>
          <c:order val="0"/>
          <c:tx>
            <c:strRef>
              <c:f>Лист1!$B$1</c:f>
              <c:strCache>
                <c:ptCount val="1"/>
                <c:pt idx="0">
                  <c:v>Жауабы:</c:v>
                </c:pt>
              </c:strCache>
            </c:strRef>
          </c:tx>
          <c:dLbls>
            <c:dLbl>
              <c:idx val="0"/>
              <c:tx>
                <c:rich>
                  <a:bodyPr/>
                  <a:lstStyle/>
                  <a:p>
                    <a:r>
                      <a:rPr lang="en-US" smtClean="0"/>
                      <a:t>70</a:t>
                    </a:r>
                    <a:r>
                      <a:rPr lang="ru-RU" smtClean="0"/>
                      <a:t> %</a:t>
                    </a:r>
                    <a:endParaRPr lang="en-US"/>
                  </a:p>
                </c:rich>
              </c:tx>
              <c:showVal val="1"/>
            </c:dLbl>
            <c:dLbl>
              <c:idx val="1"/>
              <c:tx>
                <c:rich>
                  <a:bodyPr/>
                  <a:lstStyle/>
                  <a:p>
                    <a:r>
                      <a:rPr lang="en-US" smtClean="0"/>
                      <a:t>30</a:t>
                    </a:r>
                    <a:r>
                      <a:rPr lang="ru-RU" smtClean="0"/>
                      <a:t> %</a:t>
                    </a:r>
                    <a:endParaRPr lang="en-US"/>
                  </a:p>
                </c:rich>
              </c:tx>
              <c:showVal val="1"/>
            </c:dLbl>
            <c:showVal val="1"/>
            <c:showLeaderLines val="1"/>
          </c:dLbls>
          <c:cat>
            <c:strRef>
              <c:f>Лист1!$A$2:$A$5</c:f>
              <c:strCache>
                <c:ptCount val="2"/>
                <c:pt idx="0">
                  <c:v>А) иа</c:v>
                </c:pt>
                <c:pt idx="1">
                  <c:v>Б) жоқ</c:v>
                </c:pt>
              </c:strCache>
            </c:strRef>
          </c:cat>
          <c:val>
            <c:numRef>
              <c:f>Лист1!$B$2:$B$5</c:f>
              <c:numCache>
                <c:formatCode>General</c:formatCode>
                <c:ptCount val="4"/>
                <c:pt idx="0">
                  <c:v>70</c:v>
                </c:pt>
                <c:pt idx="1">
                  <c:v>30</c:v>
                </c:pt>
              </c:numCache>
            </c:numRef>
          </c:val>
        </c:ser>
        <c:firstSliceAng val="0"/>
        <c:holeSize val="50"/>
      </c:doughnutChart>
    </c:plotArea>
    <c:legend>
      <c:legendPos val="r"/>
      <c:legendEntry>
        <c:idx val="2"/>
        <c:delete val="1"/>
      </c:legendEntry>
      <c:legendEntry>
        <c:idx val="3"/>
        <c:delete val="1"/>
      </c:legendEntry>
      <c:layout>
        <c:manualLayout>
          <c:xMode val="edge"/>
          <c:yMode val="edge"/>
          <c:x val="0.87253256310250937"/>
          <c:y val="0.42052182036567487"/>
          <c:w val="0.1150063777074595"/>
          <c:h val="0.14637795275590551"/>
        </c:manualLayout>
      </c:layout>
    </c:legend>
    <c:plotVisOnly val="1"/>
  </c:chart>
  <c:txPr>
    <a:bodyPr/>
    <a:lstStyle/>
    <a:p>
      <a:pPr>
        <a:defRPr sz="1800"/>
      </a:pPr>
      <a:endParaRPr lang="ru-RU"/>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chart>
    <c:title/>
    <c:plotArea>
      <c:layout/>
      <c:doughnutChart>
        <c:varyColors val="1"/>
        <c:ser>
          <c:idx val="0"/>
          <c:order val="0"/>
          <c:tx>
            <c:strRef>
              <c:f>Лист1!$B$1</c:f>
              <c:strCache>
                <c:ptCount val="1"/>
                <c:pt idx="0">
                  <c:v>Жауабы:</c:v>
                </c:pt>
              </c:strCache>
            </c:strRef>
          </c:tx>
          <c:dLbls>
            <c:showVal val="1"/>
            <c:showLeaderLines val="1"/>
          </c:dLbls>
          <c:cat>
            <c:strRef>
              <c:f>Лист1!$A$2:$A$5</c:f>
              <c:strCache>
                <c:ptCount val="3"/>
                <c:pt idx="0">
                  <c:v>А) күнделікті сөйлеуде </c:v>
                </c:pt>
                <c:pt idx="1">
                  <c:v>Б) ашу барысында</c:v>
                </c:pt>
                <c:pt idx="2">
                  <c:v>В) өз жауабым </c:v>
                </c:pt>
              </c:strCache>
            </c:strRef>
          </c:cat>
          <c:val>
            <c:numRef>
              <c:f>Лист1!$B$2:$B$5</c:f>
              <c:numCache>
                <c:formatCode>0%</c:formatCode>
                <c:ptCount val="4"/>
                <c:pt idx="0">
                  <c:v>0.15000000000000005</c:v>
                </c:pt>
                <c:pt idx="1">
                  <c:v>0.55000000000000004</c:v>
                </c:pt>
                <c:pt idx="2">
                  <c:v>0.3000000000000001</c:v>
                </c:pt>
              </c:numCache>
            </c:numRef>
          </c:val>
        </c:ser>
        <c:firstSliceAng val="0"/>
        <c:holeSize val="50"/>
      </c:doughnutChart>
    </c:plotArea>
    <c:legend>
      <c:legendPos val="r"/>
      <c:legendEntry>
        <c:idx val="3"/>
        <c:delete val="1"/>
      </c:legendEntry>
    </c:legend>
    <c:plotVisOnly val="1"/>
  </c:chart>
  <c:txPr>
    <a:bodyPr/>
    <a:lstStyle/>
    <a:p>
      <a:pPr>
        <a:defRPr sz="1800"/>
      </a:pPr>
      <a:endParaRPr lang="ru-RU"/>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ru-RU"/>
  <c:chart>
    <c:title/>
    <c:plotArea>
      <c:layout/>
      <c:pieChart>
        <c:varyColors val="1"/>
        <c:ser>
          <c:idx val="0"/>
          <c:order val="0"/>
          <c:tx>
            <c:strRef>
              <c:f>Лист1!$B$1</c:f>
              <c:strCache>
                <c:ptCount val="1"/>
                <c:pt idx="0">
                  <c:v>Жауабы:</c:v>
                </c:pt>
              </c:strCache>
            </c:strRef>
          </c:tx>
          <c:dLbls>
            <c:dLbl>
              <c:idx val="0"/>
              <c:layout>
                <c:manualLayout>
                  <c:x val="-0.14642222876346073"/>
                  <c:y val="6.2947862449397221E-2"/>
                </c:manualLayout>
              </c:layout>
              <c:showVal val="1"/>
            </c:dLbl>
            <c:dLbl>
              <c:idx val="1"/>
              <c:layout>
                <c:manualLayout>
                  <c:x val="-5.4648490200407192E-2"/>
                  <c:y val="-0.16719093376039867"/>
                </c:manualLayout>
              </c:layout>
              <c:showVal val="1"/>
            </c:dLbl>
            <c:dLbl>
              <c:idx val="2"/>
              <c:layout>
                <c:manualLayout>
                  <c:x val="0.10450413324502662"/>
                  <c:y val="-0.13187619556030078"/>
                </c:manualLayout>
              </c:layout>
              <c:showVal val="1"/>
            </c:dLbl>
            <c:dLbl>
              <c:idx val="3"/>
              <c:layout>
                <c:manualLayout>
                  <c:x val="8.370986336988262E-2"/>
                  <c:y val="0.16328484363183421"/>
                </c:manualLayout>
              </c:layout>
              <c:showVal val="1"/>
            </c:dLbl>
            <c:showVal val="1"/>
            <c:showLeaderLines val="1"/>
          </c:dLbls>
          <c:cat>
            <c:strRef>
              <c:f>Лист1!$A$2:$A$5</c:f>
              <c:strCache>
                <c:ptCount val="4"/>
                <c:pt idx="0">
                  <c:v>А) заманға байланысты</c:v>
                </c:pt>
                <c:pt idx="1">
                  <c:v>Б) тіл мәдениеттілігі жоғары</c:v>
                </c:pt>
                <c:pt idx="2">
                  <c:v>В) әдеби кітаптарды аз оқуына байланысты </c:v>
                </c:pt>
                <c:pt idx="3">
                  <c:v>Д) өз жауабым</c:v>
                </c:pt>
              </c:strCache>
            </c:strRef>
          </c:cat>
          <c:val>
            <c:numRef>
              <c:f>Лист1!$B$2:$B$5</c:f>
              <c:numCache>
                <c:formatCode>0%</c:formatCode>
                <c:ptCount val="4"/>
                <c:pt idx="0">
                  <c:v>0.4</c:v>
                </c:pt>
                <c:pt idx="1">
                  <c:v>0.1</c:v>
                </c:pt>
                <c:pt idx="2">
                  <c:v>0.3000000000000001</c:v>
                </c:pt>
                <c:pt idx="3">
                  <c:v>0.2</c:v>
                </c:pt>
              </c:numCache>
            </c:numRef>
          </c:val>
        </c:ser>
        <c:firstSliceAng val="0"/>
      </c:pieChart>
    </c:plotArea>
    <c:legend>
      <c:legendPos val="r"/>
      <c:layout>
        <c:manualLayout>
          <c:xMode val="edge"/>
          <c:yMode val="edge"/>
          <c:x val="0.59812446341403591"/>
          <c:y val="0.291093020152142"/>
          <c:w val="0.392529742193441"/>
          <c:h val="0.5177152008541307"/>
        </c:manualLayout>
      </c:layout>
    </c:legend>
    <c:plotVisOnly val="1"/>
  </c:chart>
  <c:txPr>
    <a:bodyPr/>
    <a:lstStyle/>
    <a:p>
      <a:pPr>
        <a:defRPr sz="1800"/>
      </a:pPr>
      <a:endParaRPr lang="ru-RU"/>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ru-RU"/>
  <c:chart>
    <c:title/>
    <c:plotArea>
      <c:layout/>
      <c:pieChart>
        <c:varyColors val="1"/>
        <c:ser>
          <c:idx val="0"/>
          <c:order val="0"/>
          <c:tx>
            <c:strRef>
              <c:f>Лист1!$B$1</c:f>
              <c:strCache>
                <c:ptCount val="1"/>
                <c:pt idx="0">
                  <c:v>Жауабы:</c:v>
                </c:pt>
              </c:strCache>
            </c:strRef>
          </c:tx>
          <c:dLbls>
            <c:dLbl>
              <c:idx val="0"/>
              <c:layout>
                <c:manualLayout>
                  <c:x val="-0.13445955061692061"/>
                  <c:y val="3.2300591663330221E-2"/>
                </c:manualLayout>
              </c:layout>
              <c:tx>
                <c:rich>
                  <a:bodyPr/>
                  <a:lstStyle/>
                  <a:p>
                    <a:r>
                      <a:rPr lang="en-US" dirty="0" smtClean="0"/>
                      <a:t>45</a:t>
                    </a:r>
                    <a:r>
                      <a:rPr lang="ru-RU" dirty="0" smtClean="0"/>
                      <a:t> %</a:t>
                    </a:r>
                    <a:endParaRPr lang="en-US" dirty="0"/>
                  </a:p>
                </c:rich>
              </c:tx>
              <c:showVal val="1"/>
            </c:dLbl>
            <c:dLbl>
              <c:idx val="1"/>
              <c:layout>
                <c:manualLayout>
                  <c:x val="0.10379872200554373"/>
                  <c:y val="-0.15284954846745863"/>
                </c:manualLayout>
              </c:layout>
              <c:tx>
                <c:rich>
                  <a:bodyPr/>
                  <a:lstStyle/>
                  <a:p>
                    <a:pPr>
                      <a:defRPr sz="2000"/>
                    </a:pPr>
                    <a:r>
                      <a:rPr lang="ru-RU" sz="2000" dirty="0" smtClean="0"/>
                      <a:t> 35 %</a:t>
                    </a:r>
                    <a:endParaRPr lang="en-US" sz="2000" dirty="0"/>
                  </a:p>
                </c:rich>
              </c:tx>
              <c:spPr/>
              <c:showVal val="1"/>
            </c:dLbl>
            <c:dLbl>
              <c:idx val="2"/>
              <c:layout>
                <c:manualLayout>
                  <c:x val="8.1602828267961863E-2"/>
                  <c:y val="0.11799212598425203"/>
                </c:manualLayout>
              </c:layout>
              <c:tx>
                <c:rich>
                  <a:bodyPr/>
                  <a:lstStyle/>
                  <a:p>
                    <a:r>
                      <a:rPr lang="en-US" dirty="0" smtClean="0"/>
                      <a:t>10</a:t>
                    </a:r>
                    <a:r>
                      <a:rPr lang="ru-RU" dirty="0" smtClean="0"/>
                      <a:t> %</a:t>
                    </a:r>
                    <a:endParaRPr lang="en-US" dirty="0"/>
                  </a:p>
                </c:rich>
              </c:tx>
              <c:showVal val="1"/>
            </c:dLbl>
            <c:dLbl>
              <c:idx val="3"/>
              <c:layout>
                <c:manualLayout>
                  <c:x val="4.5118723477322362E-2"/>
                  <c:y val="0.17096223141598832"/>
                </c:manualLayout>
              </c:layout>
              <c:tx>
                <c:rich>
                  <a:bodyPr/>
                  <a:lstStyle/>
                  <a:p>
                    <a:r>
                      <a:rPr lang="en-US" dirty="0" smtClean="0"/>
                      <a:t>10</a:t>
                    </a:r>
                    <a:r>
                      <a:rPr lang="ru-RU" dirty="0" smtClean="0"/>
                      <a:t> %</a:t>
                    </a:r>
                    <a:endParaRPr lang="en-US" dirty="0"/>
                  </a:p>
                </c:rich>
              </c:tx>
              <c:showVal val="1"/>
            </c:dLbl>
            <c:showVal val="1"/>
            <c:showLeaderLines val="1"/>
          </c:dLbls>
          <c:cat>
            <c:strRef>
              <c:f>Лист1!$A$2:$A$5</c:f>
              <c:strCache>
                <c:ptCount val="4"/>
                <c:pt idx="0">
                  <c:v>А) арнайы сабақтар өткізу</c:v>
                </c:pt>
                <c:pt idx="1">
                  <c:v>Б) психолог көмегімен</c:v>
                </c:pt>
                <c:pt idx="2">
                  <c:v>В) көтеру мүмкін емес</c:v>
                </c:pt>
                <c:pt idx="3">
                  <c:v>В) өз жауабым</c:v>
                </c:pt>
              </c:strCache>
            </c:strRef>
          </c:cat>
          <c:val>
            <c:numRef>
              <c:f>Лист1!$B$2:$B$5</c:f>
              <c:numCache>
                <c:formatCode>General</c:formatCode>
                <c:ptCount val="4"/>
                <c:pt idx="0">
                  <c:v>45</c:v>
                </c:pt>
                <c:pt idx="1">
                  <c:v>35</c:v>
                </c:pt>
                <c:pt idx="2">
                  <c:v>10</c:v>
                </c:pt>
                <c:pt idx="3">
                  <c:v>10</c:v>
                </c:pt>
              </c:numCache>
            </c:numRef>
          </c:val>
        </c:ser>
        <c:firstSliceAng val="0"/>
      </c:pieChart>
    </c:plotArea>
    <c:legend>
      <c:legendPos val="r"/>
    </c:legend>
    <c:plotVisOnly val="1"/>
  </c:chart>
  <c:txPr>
    <a:bodyPr/>
    <a:lstStyle/>
    <a:p>
      <a:pPr>
        <a:defRPr sz="1800"/>
      </a:pPr>
      <a:endParaRPr lang="ru-RU"/>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ru-RU"/>
  <c:chart>
    <c:title/>
    <c:view3D>
      <c:rotX val="30"/>
      <c:perspective val="30"/>
    </c:view3D>
    <c:plotArea>
      <c:layout/>
      <c:pie3DChart>
        <c:varyColors val="1"/>
        <c:ser>
          <c:idx val="0"/>
          <c:order val="0"/>
          <c:tx>
            <c:strRef>
              <c:f>Лист1!$B$1</c:f>
              <c:strCache>
                <c:ptCount val="1"/>
                <c:pt idx="0">
                  <c:v>Жауабы:</c:v>
                </c:pt>
              </c:strCache>
            </c:strRef>
          </c:tx>
          <c:dLbls>
            <c:dLbl>
              <c:idx val="0"/>
              <c:layout>
                <c:manualLayout>
                  <c:x val="-0.2157903451320923"/>
                  <c:y val="-0.14466123937897593"/>
                </c:manualLayout>
              </c:layout>
              <c:showVal val="1"/>
            </c:dLbl>
            <c:dLbl>
              <c:idx val="1"/>
              <c:layout>
                <c:manualLayout>
                  <c:x val="0.19119692398263302"/>
                  <c:y val="5.2745451310111692E-2"/>
                </c:manualLayout>
              </c:layout>
              <c:showVal val="1"/>
            </c:dLbl>
            <c:showVal val="1"/>
            <c:showLeaderLines val="1"/>
          </c:dLbls>
          <c:cat>
            <c:strRef>
              <c:f>Лист1!$A$2:$A$5</c:f>
              <c:strCache>
                <c:ptCount val="2"/>
                <c:pt idx="0">
                  <c:v>А) ер</c:v>
                </c:pt>
                <c:pt idx="1">
                  <c:v>Б) әйел</c:v>
                </c:pt>
              </c:strCache>
            </c:strRef>
          </c:cat>
          <c:val>
            <c:numRef>
              <c:f>Лист1!$B$2:$B$5</c:f>
              <c:numCache>
                <c:formatCode>0%</c:formatCode>
                <c:ptCount val="4"/>
                <c:pt idx="0">
                  <c:v>0.6000000000000002</c:v>
                </c:pt>
                <c:pt idx="1">
                  <c:v>0.4</c:v>
                </c:pt>
              </c:numCache>
            </c:numRef>
          </c:val>
        </c:ser>
      </c:pie3DChart>
    </c:plotArea>
    <c:legend>
      <c:legendPos val="r"/>
      <c:legendEntry>
        <c:idx val="2"/>
        <c:delete val="1"/>
      </c:legendEntry>
      <c:legendEntry>
        <c:idx val="3"/>
        <c:delete val="1"/>
      </c:legendEntry>
    </c:legend>
    <c:plotVisOnly val="1"/>
  </c:chart>
  <c:txPr>
    <a:bodyPr/>
    <a:lstStyle/>
    <a:p>
      <a:pPr>
        <a:defRPr sz="1800"/>
      </a:pPr>
      <a:endParaRPr lang="ru-RU"/>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ru-RU"/>
  <c:chart>
    <c:title/>
    <c:view3D>
      <c:rotX val="30"/>
      <c:perspective val="30"/>
    </c:view3D>
    <c:plotArea>
      <c:layout/>
      <c:pie3DChart>
        <c:varyColors val="1"/>
        <c:ser>
          <c:idx val="0"/>
          <c:order val="0"/>
          <c:tx>
            <c:strRef>
              <c:f>Лист1!$B$1</c:f>
              <c:strCache>
                <c:ptCount val="1"/>
                <c:pt idx="0">
                  <c:v>Жауабы:</c:v>
                </c:pt>
              </c:strCache>
            </c:strRef>
          </c:tx>
          <c:dLbls>
            <c:dLbl>
              <c:idx val="0"/>
              <c:layout>
                <c:manualLayout>
                  <c:x val="-0.20315402163514601"/>
                  <c:y val="-0.12771208683660312"/>
                </c:manualLayout>
              </c:layout>
              <c:showVal val="1"/>
            </c:dLbl>
            <c:dLbl>
              <c:idx val="1"/>
              <c:layout>
                <c:manualLayout>
                  <c:x val="0.15495057276718921"/>
                  <c:y val="-0.16019796254281773"/>
                </c:manualLayout>
              </c:layout>
              <c:showVal val="1"/>
            </c:dLbl>
            <c:dLbl>
              <c:idx val="2"/>
              <c:layout>
                <c:manualLayout>
                  <c:x val="0.12524100375303554"/>
                  <c:y val="6.2243204768895416E-2"/>
                </c:manualLayout>
              </c:layout>
              <c:showVal val="1"/>
            </c:dLbl>
            <c:dLbl>
              <c:idx val="3"/>
              <c:layout>
                <c:manualLayout>
                  <c:x val="6.9289498859371579E-2"/>
                  <c:y val="0.11853085101650429"/>
                </c:manualLayout>
              </c:layout>
              <c:showVal val="1"/>
            </c:dLbl>
            <c:showVal val="1"/>
            <c:showLeaderLines val="1"/>
          </c:dLbls>
          <c:cat>
            <c:strRef>
              <c:f>Лист1!$A$2:$A$5</c:f>
              <c:strCache>
                <c:ptCount val="4"/>
                <c:pt idx="0">
                  <c:v>А) 17-18</c:v>
                </c:pt>
                <c:pt idx="1">
                  <c:v>Б) 18-19</c:v>
                </c:pt>
                <c:pt idx="2">
                  <c:v>В) 19-20</c:v>
                </c:pt>
                <c:pt idx="3">
                  <c:v>Б) 20-21</c:v>
                </c:pt>
              </c:strCache>
            </c:strRef>
          </c:cat>
          <c:val>
            <c:numRef>
              <c:f>Лист1!$B$2:$B$5</c:f>
              <c:numCache>
                <c:formatCode>0%</c:formatCode>
                <c:ptCount val="4"/>
                <c:pt idx="0">
                  <c:v>0.6000000000000002</c:v>
                </c:pt>
                <c:pt idx="1">
                  <c:v>0.2</c:v>
                </c:pt>
                <c:pt idx="2">
                  <c:v>0.1</c:v>
                </c:pt>
                <c:pt idx="3">
                  <c:v>0.1</c:v>
                </c:pt>
              </c:numCache>
            </c:numRef>
          </c:val>
        </c:ser>
      </c:pie3DChart>
    </c:plotArea>
    <c:legend>
      <c:legendPos val="r"/>
    </c:legend>
    <c:plotVisOnly val="1"/>
  </c:chart>
  <c:txPr>
    <a:bodyPr/>
    <a:lstStyle/>
    <a:p>
      <a:pPr>
        <a:defRPr sz="1800"/>
      </a:pPr>
      <a:endParaRPr lang="ru-RU"/>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C3053E-4312-45A0-95CC-6EA88EC44B82}" type="datetimeFigureOut">
              <a:rPr lang="ru-RU" smtClean="0"/>
              <a:pPr/>
              <a:t>08.04.2014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6CD947-E687-49F1-82E3-7A425E55EEA9}"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8D6CD947-E687-49F1-82E3-7A425E55EEA9}" type="slidenum">
              <a:rPr lang="ru-RU" smtClean="0"/>
              <a:pPr/>
              <a:t>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Прямоугольник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2362200" y="4038600"/>
            <a:ext cx="6477000" cy="1828800"/>
          </a:xfrm>
        </p:spPr>
        <p:txBody>
          <a:bodyPr anchor="b"/>
          <a:lstStyle>
            <a:lvl1pPr>
              <a:defRPr cap="all" baseline="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3C994BD3-5E71-4492-8F0E-DF609040A36A}" type="datetimeFigureOut">
              <a:rPr lang="ru-RU" smtClean="0"/>
              <a:pPr/>
              <a:t>08.04.2014</a:t>
            </a:fld>
            <a:endParaRPr lang="ru-RU"/>
          </a:p>
        </p:txBody>
      </p:sp>
      <p:sp>
        <p:nvSpPr>
          <p:cNvPr id="17" name="Нижний колонтитул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ru-RU"/>
          </a:p>
        </p:txBody>
      </p:sp>
      <p:sp>
        <p:nvSpPr>
          <p:cNvPr id="29" name="Номер слайда 28"/>
          <p:cNvSpPr>
            <a:spLocks noGrp="1"/>
          </p:cNvSpPr>
          <p:nvPr>
            <p:ph type="sldNum" sz="quarter" idx="12"/>
          </p:nvPr>
        </p:nvSpPr>
        <p:spPr>
          <a:xfrm>
            <a:off x="8001000" y="228600"/>
            <a:ext cx="838200" cy="381000"/>
          </a:xfrm>
        </p:spPr>
        <p:txBody>
          <a:bodyPr/>
          <a:lstStyle>
            <a:lvl1pPr>
              <a:defRPr>
                <a:solidFill>
                  <a:schemeClr val="tx2"/>
                </a:solidFill>
              </a:defRPr>
            </a:lvl1pPr>
          </a:lstStyle>
          <a:p>
            <a:fld id="{F7E7CA31-7005-4AFF-ABE2-D0A9F6929B1F}"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2648" y="228600"/>
            <a:ext cx="8153400" cy="990600"/>
          </a:xfrm>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3C994BD3-5E71-4492-8F0E-DF609040A36A}" type="datetimeFigureOut">
              <a:rPr lang="ru-RU" smtClean="0"/>
              <a:pPr/>
              <a:t>08.04.2014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lvl1pPr>
              <a:defRPr>
                <a:solidFill>
                  <a:srgbClr val="FFFFFF"/>
                </a:solidFill>
              </a:defRPr>
            </a:lvl1pPr>
          </a:lstStyle>
          <a:p>
            <a:fld id="{F7E7CA31-7005-4AFF-ABE2-D0A9F6929B1F}" type="slidenum">
              <a:rPr lang="ru-RU" smtClean="0"/>
              <a:pPr/>
              <a:t>‹#›</a:t>
            </a:fld>
            <a:endParaRPr lang="ru-RU"/>
          </a:p>
        </p:txBody>
      </p:sp>
      <p:sp>
        <p:nvSpPr>
          <p:cNvPr id="8" name="Содержимое 7"/>
          <p:cNvSpPr>
            <a:spLocks noGrp="1"/>
          </p:cNvSpPr>
          <p:nvPr>
            <p:ph sz="quarter" idx="1"/>
          </p:nvPr>
        </p:nvSpPr>
        <p:spPr>
          <a:xfrm>
            <a:off x="612648" y="1600200"/>
            <a:ext cx="8153400" cy="44958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3" name="Текст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7" name="Прямоугольник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3C994BD3-5E71-4492-8F0E-DF609040A36A}" type="datetimeFigureOut">
              <a:rPr lang="ru-RU" smtClean="0"/>
              <a:pPr/>
              <a:t>08.04.2014</a:t>
            </a:fld>
            <a:endParaRPr lang="ru-RU"/>
          </a:p>
        </p:txBody>
      </p:sp>
      <p:sp>
        <p:nvSpPr>
          <p:cNvPr id="13" name="Номер слайда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F7E7CA31-7005-4AFF-ABE2-D0A9F6929B1F}" type="slidenum">
              <a:rPr lang="ru-RU" smtClean="0"/>
              <a:pPr/>
              <a:t>‹#›</a:t>
            </a:fld>
            <a:endParaRPr lang="ru-RU"/>
          </a:p>
        </p:txBody>
      </p:sp>
      <p:sp>
        <p:nvSpPr>
          <p:cNvPr id="14" name="Нижний колонтитул 13"/>
          <p:cNvSpPr>
            <a:spLocks noGrp="1"/>
          </p:cNvSpPr>
          <p:nvPr>
            <p:ph type="ftr" sz="quarter" idx="12"/>
          </p:nvPr>
        </p:nvSpPr>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9" name="Содержимое 8"/>
          <p:cNvSpPr>
            <a:spLocks noGrp="1"/>
          </p:cNvSpPr>
          <p:nvPr>
            <p:ph sz="quarter" idx="1"/>
          </p:nvPr>
        </p:nvSpPr>
        <p:spPr>
          <a:xfrm>
            <a:off x="609600"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844901"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8" name="Дата 7"/>
          <p:cNvSpPr>
            <a:spLocks noGrp="1"/>
          </p:cNvSpPr>
          <p:nvPr>
            <p:ph type="dt" sz="half" idx="15"/>
          </p:nvPr>
        </p:nvSpPr>
        <p:spPr/>
        <p:txBody>
          <a:bodyPr rtlCol="0"/>
          <a:lstStyle/>
          <a:p>
            <a:fld id="{3C994BD3-5E71-4492-8F0E-DF609040A36A}" type="datetimeFigureOut">
              <a:rPr lang="ru-RU" smtClean="0"/>
              <a:pPr/>
              <a:t>08.04.2014</a:t>
            </a:fld>
            <a:endParaRPr lang="ru-RU"/>
          </a:p>
        </p:txBody>
      </p:sp>
      <p:sp>
        <p:nvSpPr>
          <p:cNvPr id="10" name="Номер слайда 9"/>
          <p:cNvSpPr>
            <a:spLocks noGrp="1"/>
          </p:cNvSpPr>
          <p:nvPr>
            <p:ph type="sldNum" sz="quarter" idx="16"/>
          </p:nvPr>
        </p:nvSpPr>
        <p:spPr/>
        <p:txBody>
          <a:bodyPr rtlCol="0"/>
          <a:lstStyle/>
          <a:p>
            <a:fld id="{F7E7CA31-7005-4AFF-ABE2-D0A9F6929B1F}" type="slidenum">
              <a:rPr lang="ru-RU" smtClean="0"/>
              <a:pPr/>
              <a:t>‹#›</a:t>
            </a:fld>
            <a:endParaRPr lang="ru-RU"/>
          </a:p>
        </p:txBody>
      </p:sp>
      <p:sp>
        <p:nvSpPr>
          <p:cNvPr id="12" name="Нижний колонтитул 11"/>
          <p:cNvSpPr>
            <a:spLocks noGrp="1"/>
          </p:cNvSpPr>
          <p:nvPr>
            <p:ph type="ftr" sz="quarter" idx="17"/>
          </p:nvPr>
        </p:nvSpPr>
        <p:spPr/>
        <p:txBody>
          <a:bodyPr rtlCol="0"/>
          <a:lstStyle/>
          <a:p>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273050"/>
            <a:ext cx="8153400" cy="869950"/>
          </a:xfrm>
        </p:spPr>
        <p:txBody>
          <a:bodyPr anchor="ctr"/>
          <a:lstStyle>
            <a:lvl1pPr>
              <a:defRPr/>
            </a:lvl1pPr>
          </a:lstStyle>
          <a:p>
            <a:r>
              <a:rPr kumimoji="0" lang="ru-RU" smtClean="0"/>
              <a:t>Образец заголовка</a:t>
            </a:r>
            <a:endParaRPr kumimoji="0" lang="en-US"/>
          </a:p>
        </p:txBody>
      </p:sp>
      <p:sp>
        <p:nvSpPr>
          <p:cNvPr id="11" name="Содержимое 10"/>
          <p:cNvSpPr>
            <a:spLocks noGrp="1"/>
          </p:cNvSpPr>
          <p:nvPr>
            <p:ph sz="quarter" idx="2"/>
          </p:nvPr>
        </p:nvSpPr>
        <p:spPr>
          <a:xfrm>
            <a:off x="609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800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5"/>
          </p:nvPr>
        </p:nvSpPr>
        <p:spPr/>
        <p:txBody>
          <a:bodyPr rtlCol="0"/>
          <a:lstStyle/>
          <a:p>
            <a:fld id="{3C994BD3-5E71-4492-8F0E-DF609040A36A}" type="datetimeFigureOut">
              <a:rPr lang="ru-RU" smtClean="0"/>
              <a:pPr/>
              <a:t>08.04.2014</a:t>
            </a:fld>
            <a:endParaRPr lang="ru-RU"/>
          </a:p>
        </p:txBody>
      </p:sp>
      <p:sp>
        <p:nvSpPr>
          <p:cNvPr id="12" name="Номер слайда 11"/>
          <p:cNvSpPr>
            <a:spLocks noGrp="1"/>
          </p:cNvSpPr>
          <p:nvPr>
            <p:ph type="sldNum" sz="quarter" idx="16"/>
          </p:nvPr>
        </p:nvSpPr>
        <p:spPr/>
        <p:txBody>
          <a:bodyPr rtlCol="0"/>
          <a:lstStyle/>
          <a:p>
            <a:fld id="{F7E7CA31-7005-4AFF-ABE2-D0A9F6929B1F}" type="slidenum">
              <a:rPr lang="ru-RU" smtClean="0"/>
              <a:pPr/>
              <a:t>‹#›</a:t>
            </a:fld>
            <a:endParaRPr lang="ru-RU"/>
          </a:p>
        </p:txBody>
      </p:sp>
      <p:sp>
        <p:nvSpPr>
          <p:cNvPr id="14" name="Нижний колонтитул 13"/>
          <p:cNvSpPr>
            <a:spLocks noGrp="1"/>
          </p:cNvSpPr>
          <p:nvPr>
            <p:ph type="ftr" sz="quarter" idx="17"/>
          </p:nvPr>
        </p:nvSpPr>
        <p:spPr/>
        <p:txBody>
          <a:bodyPr rtlCol="0"/>
          <a:lstStyle/>
          <a:p>
            <a:endParaRPr lang="ru-RU"/>
          </a:p>
        </p:txBody>
      </p:sp>
      <p:sp>
        <p:nvSpPr>
          <p:cNvPr id="16" name="Текст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5" name="Текст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3C994BD3-5E71-4492-8F0E-DF609040A36A}" type="datetimeFigureOut">
              <a:rPr lang="ru-RU" smtClean="0"/>
              <a:pPr/>
              <a:t>08.04.2014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lvl1pPr>
              <a:defRPr>
                <a:solidFill>
                  <a:srgbClr val="FFFFFF"/>
                </a:solidFill>
              </a:defRPr>
            </a:lvl1pPr>
          </a:lstStyle>
          <a:p>
            <a:fld id="{F7E7CA31-7005-4AFF-ABE2-D0A9F6929B1F}"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C994BD3-5E71-4492-8F0E-DF609040A36A}" type="datetimeFigureOut">
              <a:rPr lang="ru-RU" smtClean="0"/>
              <a:pPr/>
              <a:t>08.04.2014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0" y="6248400"/>
            <a:ext cx="533400" cy="381000"/>
          </a:xfrm>
        </p:spPr>
        <p:txBody>
          <a:bodyPr/>
          <a:lstStyle>
            <a:lvl1pPr>
              <a:defRPr>
                <a:solidFill>
                  <a:schemeClr val="tx2"/>
                </a:solidFill>
              </a:defRPr>
            </a:lvl1pPr>
          </a:lstStyle>
          <a:p>
            <a:fld id="{F7E7CA31-7005-4AFF-ABE2-D0A9F6929B1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3050"/>
            <a:ext cx="8077200" cy="869950"/>
          </a:xfrm>
        </p:spPr>
        <p:txBody>
          <a:bodyPr anchor="ctr"/>
          <a:lstStyle>
            <a:lvl1pPr algn="l">
              <a:buNone/>
              <a:defRPr sz="4400" b="0"/>
            </a:lvl1p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3C994BD3-5E71-4492-8F0E-DF609040A36A}" type="datetimeFigureOut">
              <a:rPr lang="ru-RU" smtClean="0"/>
              <a:pPr/>
              <a:t>08.04.2014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lvl1pPr>
              <a:defRPr>
                <a:solidFill>
                  <a:srgbClr val="FFFFFF"/>
                </a:solidFill>
              </a:defRPr>
            </a:lvl1pPr>
          </a:lstStyle>
          <a:p>
            <a:fld id="{F7E7CA31-7005-4AFF-ABE2-D0A9F6929B1F}" type="slidenum">
              <a:rPr lang="ru-RU" smtClean="0"/>
              <a:pPr/>
              <a:t>‹#›</a:t>
            </a:fld>
            <a:endParaRPr lang="ru-RU"/>
          </a:p>
        </p:txBody>
      </p:sp>
      <p:sp>
        <p:nvSpPr>
          <p:cNvPr id="3" name="Текст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9" name="Содержимое 8"/>
          <p:cNvSpPr>
            <a:spLocks noGrp="1"/>
          </p:cNvSpPr>
          <p:nvPr>
            <p:ph sz="quarter" idx="1"/>
          </p:nvPr>
        </p:nvSpPr>
        <p:spPr>
          <a:xfrm>
            <a:off x="2362200" y="1752600"/>
            <a:ext cx="6400800" cy="4419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8" name="Прямоугольник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ru-RU" smtClean="0"/>
              <a:t>Образец заголовка</a:t>
            </a:r>
            <a:endParaRPr kumimoji="0" lang="en-US"/>
          </a:p>
        </p:txBody>
      </p:sp>
      <p:sp>
        <p:nvSpPr>
          <p:cNvPr id="11" name="Прямоугольник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Дата 11"/>
          <p:cNvSpPr>
            <a:spLocks noGrp="1"/>
          </p:cNvSpPr>
          <p:nvPr>
            <p:ph type="dt" sz="half" idx="10"/>
          </p:nvPr>
        </p:nvSpPr>
        <p:spPr>
          <a:xfrm>
            <a:off x="6248400" y="6248400"/>
            <a:ext cx="2667000" cy="365125"/>
          </a:xfrm>
        </p:spPr>
        <p:txBody>
          <a:bodyPr rtlCol="0"/>
          <a:lstStyle/>
          <a:p>
            <a:fld id="{3C994BD3-5E71-4492-8F0E-DF609040A36A}" type="datetimeFigureOut">
              <a:rPr lang="ru-RU" smtClean="0"/>
              <a:pPr/>
              <a:t>08.04.2014</a:t>
            </a:fld>
            <a:endParaRPr lang="ru-RU"/>
          </a:p>
        </p:txBody>
      </p:sp>
      <p:sp>
        <p:nvSpPr>
          <p:cNvPr id="13" name="Номер слайда 12"/>
          <p:cNvSpPr>
            <a:spLocks noGrp="1"/>
          </p:cNvSpPr>
          <p:nvPr>
            <p:ph type="sldNum" sz="quarter" idx="11"/>
          </p:nvPr>
        </p:nvSpPr>
        <p:spPr>
          <a:xfrm>
            <a:off x="0" y="4667249"/>
            <a:ext cx="1447800" cy="663578"/>
          </a:xfrm>
        </p:spPr>
        <p:txBody>
          <a:bodyPr rtlCol="0"/>
          <a:lstStyle>
            <a:lvl1pPr>
              <a:defRPr sz="2800"/>
            </a:lvl1pPr>
          </a:lstStyle>
          <a:p>
            <a:fld id="{F7E7CA31-7005-4AFF-ABE2-D0A9F6929B1F}" type="slidenum">
              <a:rPr lang="ru-RU" smtClean="0"/>
              <a:pPr/>
              <a:t>‹#›</a:t>
            </a:fld>
            <a:endParaRPr lang="ru-RU"/>
          </a:p>
        </p:txBody>
      </p:sp>
      <p:sp>
        <p:nvSpPr>
          <p:cNvPr id="14" name="Нижний колонтитул 13"/>
          <p:cNvSpPr>
            <a:spLocks noGrp="1"/>
          </p:cNvSpPr>
          <p:nvPr>
            <p:ph type="ftr" sz="quarter" idx="12"/>
          </p:nvPr>
        </p:nvSpPr>
        <p:spPr>
          <a:xfrm>
            <a:off x="1600200" y="6248206"/>
            <a:ext cx="4572000" cy="365125"/>
          </a:xfrm>
        </p:spPr>
        <p:txBody>
          <a:bodyPr rtlCol="0"/>
          <a:lstStyle/>
          <a:p>
            <a:endParaRPr lang="ru-RU"/>
          </a:p>
        </p:txBody>
      </p:sp>
      <p:sp>
        <p:nvSpPr>
          <p:cNvPr id="3" name="Рисунок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ru-RU" smtClean="0"/>
              <a:t>Вставка рисунка</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C994BD3-5E71-4492-8F0E-DF609040A36A}" type="datetimeFigureOut">
              <a:rPr lang="ru-RU" smtClean="0"/>
              <a:pPr/>
              <a:t>08.04.2014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7E7CA31-7005-4AFF-ABE2-D0A9F6929B1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609600"/>
            <a:ext cx="2057400" cy="55165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609600"/>
            <a:ext cx="5562600" cy="5516564"/>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6553200" y="6248402"/>
            <a:ext cx="2209800" cy="365125"/>
          </a:xfrm>
        </p:spPr>
        <p:txBody>
          <a:bodyPr/>
          <a:lstStyle/>
          <a:p>
            <a:fld id="{3C994BD3-5E71-4492-8F0E-DF609040A36A}" type="datetimeFigureOut">
              <a:rPr lang="ru-RU" smtClean="0"/>
              <a:pPr/>
              <a:t>08.04.2014</a:t>
            </a:fld>
            <a:endParaRPr lang="ru-RU"/>
          </a:p>
        </p:txBody>
      </p:sp>
      <p:sp>
        <p:nvSpPr>
          <p:cNvPr id="5" name="Нижний колонтитул 4"/>
          <p:cNvSpPr>
            <a:spLocks noGrp="1"/>
          </p:cNvSpPr>
          <p:nvPr>
            <p:ph type="ftr" sz="quarter" idx="11"/>
          </p:nvPr>
        </p:nvSpPr>
        <p:spPr>
          <a:xfrm>
            <a:off x="457201" y="6248207"/>
            <a:ext cx="5573483" cy="365125"/>
          </a:xfrm>
        </p:spPr>
        <p:txBody>
          <a:bodyPr/>
          <a:lstStyle/>
          <a:p>
            <a:endParaRPr lang="ru-RU"/>
          </a:p>
        </p:txBody>
      </p:sp>
      <p:sp>
        <p:nvSpPr>
          <p:cNvPr id="7" name="Прямоугольник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Прямоугольник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Номер слайда 5"/>
          <p:cNvSpPr>
            <a:spLocks noGrp="1"/>
          </p:cNvSpPr>
          <p:nvPr>
            <p:ph type="sldNum" sz="quarter" idx="12"/>
          </p:nvPr>
        </p:nvSpPr>
        <p:spPr>
          <a:xfrm rot="5400000">
            <a:off x="5989638" y="144462"/>
            <a:ext cx="533400" cy="244476"/>
          </a:xfrm>
        </p:spPr>
        <p:txBody>
          <a:bodyPr/>
          <a:lstStyle/>
          <a:p>
            <a:fld id="{F7E7CA31-7005-4AFF-ABE2-D0A9F6929B1F}"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609600" y="228600"/>
            <a:ext cx="8153400" cy="9906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3C994BD3-5E71-4492-8F0E-DF609040A36A}" type="datetimeFigureOut">
              <a:rPr lang="ru-RU" smtClean="0"/>
              <a:pPr/>
              <a:t>08.04.2014</a:t>
            </a:fld>
            <a:endParaRPr lang="ru-RU"/>
          </a:p>
        </p:txBody>
      </p:sp>
      <p:sp>
        <p:nvSpPr>
          <p:cNvPr id="3" name="Нижний колонтитул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ru-RU"/>
          </a:p>
        </p:txBody>
      </p:sp>
      <p:sp>
        <p:nvSpPr>
          <p:cNvPr id="7" name="Прямоугольник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F7E7CA31-7005-4AFF-ABE2-D0A9F6929B1F}"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3343373" y="6000768"/>
            <a:ext cx="5800627"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scene3d>
              <a:camera prst="orthographicFront"/>
              <a:lightRig rig="soft" dir="t">
                <a:rot lat="0" lon="0" rev="10800000"/>
              </a:lightRig>
            </a:scene3d>
            <a:sp3d>
              <a:bevelT w="27940" h="12700"/>
              <a:contourClr>
                <a:srgbClr val="DDDDDD"/>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3600" b="1" i="1" u="none" strike="noStrike" spc="150" normalizeH="0" baseline="0" dirty="0" smtClean="0">
                <a:ln w="11430"/>
                <a:solidFill>
                  <a:srgbClr val="F8F8F8"/>
                </a:solidFill>
                <a:effectLst>
                  <a:outerShdw blurRad="25400" algn="tl" rotWithShape="0">
                    <a:srgbClr val="000000">
                      <a:alpha val="43000"/>
                    </a:srgbClr>
                  </a:outerShdw>
                </a:effectLst>
                <a:latin typeface="Times New Roman" pitchFamily="18" charset="0"/>
                <a:ea typeface="Calibri" pitchFamily="34" charset="0"/>
                <a:cs typeface="Times New Roman" pitchFamily="18" charset="0"/>
              </a:rPr>
              <a:t>Социологиялық зерттеу</a:t>
            </a:r>
            <a:r>
              <a:rPr lang="ru-RU" sz="3600" b="1" i="1" spc="150" dirty="0">
                <a:ln w="11430"/>
                <a:solidFill>
                  <a:srgbClr val="F8F8F8"/>
                </a:solidFill>
                <a:effectLst>
                  <a:outerShdw blurRad="25400" algn="tl" rotWithShape="0">
                    <a:srgbClr val="000000">
                      <a:alpha val="43000"/>
                    </a:srgbClr>
                  </a:outerShdw>
                </a:effectLst>
                <a:latin typeface="Times New Roman" pitchFamily="18" charset="0"/>
                <a:ea typeface="Calibri" pitchFamily="34" charset="0"/>
                <a:cs typeface="Times New Roman" pitchFamily="18" charset="0"/>
              </a:rPr>
              <a:t>:</a:t>
            </a:r>
            <a:endParaRPr kumimoji="0" lang="kk-KZ" sz="4400" b="1" i="1" u="none" strike="noStrike" spc="150" normalizeH="0" baseline="0" dirty="0" smtClean="0">
              <a:ln w="11430"/>
              <a:solidFill>
                <a:srgbClr val="F8F8F8"/>
              </a:solidFill>
              <a:effectLst>
                <a:outerShdw blurRad="25400" algn="tl" rotWithShape="0">
                  <a:srgbClr val="000000">
                    <a:alpha val="43000"/>
                  </a:srgbClr>
                </a:outerShdw>
              </a:effectLst>
              <a:latin typeface="Arial" pitchFamily="34" charset="0"/>
              <a:cs typeface="Arial" pitchFamily="34" charset="0"/>
            </a:endParaRPr>
          </a:p>
        </p:txBody>
      </p:sp>
      <p:sp>
        <p:nvSpPr>
          <p:cNvPr id="25602" name="Rectangle 2"/>
          <p:cNvSpPr>
            <a:spLocks noChangeArrowheads="1"/>
          </p:cNvSpPr>
          <p:nvPr/>
        </p:nvSpPr>
        <p:spPr bwMode="auto">
          <a:xfrm>
            <a:off x="857224" y="2428868"/>
            <a:ext cx="7566046" cy="132343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0" i="1" u="none" strike="noStrike" normalizeH="0" baseline="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Times New Roman" pitchFamily="18" charset="0"/>
                <a:ea typeface="Calibri" pitchFamily="34" charset="0"/>
                <a:cs typeface="Times New Roman" pitchFamily="18" charset="0"/>
              </a:rPr>
              <a:t>	</a:t>
            </a:r>
            <a:r>
              <a:rPr kumimoji="0" lang="kk-KZ" sz="4000" i="1" u="none" strike="noStrike" normalizeH="0" baseline="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Times New Roman" pitchFamily="18" charset="0"/>
                <a:ea typeface="Calibri" pitchFamily="34" charset="0"/>
                <a:cs typeface="Times New Roman" pitchFamily="18" charset="0"/>
              </a:rPr>
              <a:t>Жасөспірімдердің сөйлеу </a:t>
            </a:r>
            <a:endParaRPr kumimoji="0" lang="en-US" sz="4000" i="1" u="none" strike="noStrike" normalizeH="0" baseline="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kk-KZ" sz="4000" i="1" u="none" strike="noStrike" normalizeH="0" baseline="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Times New Roman" pitchFamily="18" charset="0"/>
                <a:ea typeface="Calibri" pitchFamily="34" charset="0"/>
                <a:cs typeface="Times New Roman" pitchFamily="18" charset="0"/>
              </a:rPr>
              <a:t>барысындағы тіл мәдениеттілігі</a:t>
            </a:r>
            <a:endParaRPr kumimoji="0" lang="kk-KZ" sz="4800" i="1" u="none" strike="noStrike" normalizeH="0" baseline="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Arial" pitchFamily="34" charset="0"/>
              <a:cs typeface="Arial"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57158" y="1714488"/>
            <a:ext cx="8001056" cy="3785652"/>
          </a:xfrm>
          <a:prstGeom prst="rect">
            <a:avLst/>
          </a:prstGeom>
          <a:noFill/>
        </p:spPr>
        <p:txBody>
          <a:bodyPr wrap="square" rtlCol="0">
            <a:spAutoFit/>
          </a:bodyPr>
          <a:lstStyle/>
          <a:p>
            <a:pPr algn="just"/>
            <a:r>
              <a:rPr lang="kk-KZ" sz="2400" i="1" dirty="0" smtClean="0">
                <a:latin typeface="Times New Roman" pitchFamily="18" charset="0"/>
                <a:cs typeface="Times New Roman" pitchFamily="18" charset="0"/>
              </a:rPr>
              <a:t>	Дәулет </a:t>
            </a:r>
            <a:r>
              <a:rPr lang="kk-KZ" sz="2400" i="1" dirty="0">
                <a:latin typeface="Times New Roman" pitchFamily="18" charset="0"/>
                <a:cs typeface="Times New Roman" pitchFamily="18" charset="0"/>
              </a:rPr>
              <a:t>Серікбаев атындағы Шығыс Қазақстан мемлекеттік техникалық </a:t>
            </a:r>
            <a:r>
              <a:rPr lang="kk-KZ" sz="2400" i="1" dirty="0" smtClean="0">
                <a:latin typeface="Times New Roman" pitchFamily="18" charset="0"/>
                <a:cs typeface="Times New Roman" pitchFamily="18" charset="0"/>
              </a:rPr>
              <a:t>университетіндегі студентердің сөйлеу </a:t>
            </a:r>
            <a:r>
              <a:rPr lang="kk-KZ" sz="2400" i="1" dirty="0">
                <a:latin typeface="Times New Roman" pitchFamily="18" charset="0"/>
                <a:cs typeface="Times New Roman" pitchFamily="18" charset="0"/>
              </a:rPr>
              <a:t>барысындағы </a:t>
            </a:r>
            <a:r>
              <a:rPr lang="kk-KZ" sz="2400" i="1" dirty="0" smtClean="0">
                <a:latin typeface="Times New Roman" pitchFamily="18" charset="0"/>
                <a:cs typeface="Times New Roman" pitchFamily="18" charset="0"/>
              </a:rPr>
              <a:t>тіл мәдениеттілігі. Қазіргі уақытта жасөспірімдер арасындар сөйлеу мәдениеттілігі жоғалып бара жатқаның байқаудамыз. Біздің қазақ тіліміз қандай мәдени сөздерге бай болғанымен, көбінесе студенттер арасында сленг, жаргон, паразит сөздер өте көбейіп кеткен. Сондықтан біз осы мәселені қарасытырып, социологиялық зерттеу жүргіземіз.</a:t>
            </a:r>
            <a:endParaRPr lang="ru-RU" sz="2400" i="1" dirty="0" smtClean="0">
              <a:latin typeface="Times New Roman" pitchFamily="18" charset="0"/>
              <a:cs typeface="Times New Roman" pitchFamily="18" charset="0"/>
            </a:endParaRPr>
          </a:p>
          <a:p>
            <a:pPr algn="just"/>
            <a:endParaRPr lang="ru-RU" sz="2400" i="1" dirty="0">
              <a:latin typeface="Times New Roman" pitchFamily="18" charset="0"/>
              <a:cs typeface="Times New Roman" pitchFamily="18" charset="0"/>
            </a:endParaRPr>
          </a:p>
        </p:txBody>
      </p:sp>
      <p:sp>
        <p:nvSpPr>
          <p:cNvPr id="10" name="Заголовок 1"/>
          <p:cNvSpPr>
            <a:spLocks noGrp="1"/>
          </p:cNvSpPr>
          <p:nvPr>
            <p:ph type="title"/>
          </p:nvPr>
        </p:nvSpPr>
        <p:spPr>
          <a:xfrm>
            <a:off x="500034" y="366698"/>
            <a:ext cx="8153400" cy="990600"/>
          </a:xfrm>
        </p:spPr>
        <p:txBody>
          <a:bodyPr>
            <a:normAutofit/>
          </a:bodyPr>
          <a:lstStyle/>
          <a:p>
            <a:r>
              <a:rPr lang="kk-KZ" i="1" dirty="0" smtClean="0">
                <a:latin typeface="Times New Roman" pitchFamily="18" charset="0"/>
                <a:cs typeface="Times New Roman" pitchFamily="18" charset="0"/>
              </a:rPr>
              <a:t>Зерттеу мәселелері</a:t>
            </a:r>
            <a:endParaRPr lang="ru-RU" i="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Times New Roman" pitchFamily="18" charset="0"/>
              <a:cs typeface="Times New Roman" pitchFamily="18" charset="0"/>
            </a:endParaRPr>
          </a:p>
        </p:txBody>
      </p:sp>
    </p:spTree>
  </p:cSld>
  <p:clrMapOvr>
    <a:masterClrMapping/>
  </p:clrMapOvr>
  <p:transition>
    <p:wheel spokes="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i="1" dirty="0" smtClean="0">
                <a:latin typeface="Times New Roman" pitchFamily="18" charset="0"/>
                <a:cs typeface="Times New Roman" pitchFamily="18" charset="0"/>
              </a:rPr>
              <a:t>Зерттеу объектісі</a:t>
            </a:r>
            <a:endParaRPr lang="ru-RU" i="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Times New Roman" pitchFamily="18" charset="0"/>
              <a:cs typeface="Times New Roman" pitchFamily="18" charset="0"/>
            </a:endParaRPr>
          </a:p>
        </p:txBody>
      </p:sp>
      <p:sp>
        <p:nvSpPr>
          <p:cNvPr id="3" name="Содержимое 2"/>
          <p:cNvSpPr>
            <a:spLocks noGrp="1"/>
          </p:cNvSpPr>
          <p:nvPr>
            <p:ph sz="quarter" idx="1"/>
          </p:nvPr>
        </p:nvSpPr>
        <p:spPr/>
        <p:txBody>
          <a:bodyPr>
            <a:normAutofit/>
          </a:bodyPr>
          <a:lstStyle/>
          <a:p>
            <a:r>
              <a:rPr lang="kk-KZ" sz="4800" i="1" dirty="0" smtClean="0">
                <a:latin typeface="Times New Roman" pitchFamily="18" charset="0"/>
                <a:cs typeface="Times New Roman" pitchFamily="18" charset="0"/>
              </a:rPr>
              <a:t>1 және 4 курс студенттері.</a:t>
            </a:r>
            <a:endParaRPr lang="ru-RU" sz="4800" i="1" dirty="0" smtClean="0">
              <a:latin typeface="Times New Roman" pitchFamily="18" charset="0"/>
              <a:cs typeface="Times New Roman" pitchFamily="18" charset="0"/>
            </a:endParaRPr>
          </a:p>
          <a:p>
            <a:endParaRPr lang="ru-RU" sz="4800" i="1" dirty="0">
              <a:latin typeface="Times New Roman" pitchFamily="18" charset="0"/>
              <a:cs typeface="Times New Roman" pitchFamily="18" charset="0"/>
            </a:endParaRPr>
          </a:p>
        </p:txBody>
      </p:sp>
    </p:spTree>
  </p:cSld>
  <p:clrMapOvr>
    <a:masterClrMapping/>
  </p:clrMapOvr>
  <p:transition>
    <p:pull dir="l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i="1" dirty="0" smtClean="0">
                <a:latin typeface="Times New Roman" pitchFamily="18" charset="0"/>
                <a:cs typeface="Times New Roman" pitchFamily="18" charset="0"/>
              </a:rPr>
              <a:t>Ғылыми болжам</a:t>
            </a:r>
            <a:endParaRPr lang="ru-RU" i="1" dirty="0">
              <a:latin typeface="Times New Roman" pitchFamily="18" charset="0"/>
              <a:cs typeface="Times New Roman" pitchFamily="18" charset="0"/>
            </a:endParaRPr>
          </a:p>
        </p:txBody>
      </p:sp>
      <p:sp>
        <p:nvSpPr>
          <p:cNvPr id="3" name="Содержимое 2"/>
          <p:cNvSpPr>
            <a:spLocks noGrp="1"/>
          </p:cNvSpPr>
          <p:nvPr>
            <p:ph sz="quarter" idx="1"/>
          </p:nvPr>
        </p:nvSpPr>
        <p:spPr/>
        <p:txBody>
          <a:bodyPr>
            <a:normAutofit/>
          </a:bodyPr>
          <a:lstStyle/>
          <a:p>
            <a:r>
              <a:rPr lang="kk-KZ" sz="3600" i="1" dirty="0" smtClean="0">
                <a:latin typeface="Times New Roman" pitchFamily="18" charset="0"/>
                <a:cs typeface="Times New Roman" pitchFamily="18" charset="0"/>
              </a:rPr>
              <a:t>Болжам – осы мәселені қарасытыру барасында, студенттерді сөйлеу барысындағы тіл мәдениеттілігіне баулу.</a:t>
            </a:r>
            <a:endParaRPr lang="ru-RU" sz="3600" i="1" dirty="0" smtClean="0">
              <a:latin typeface="Times New Roman" pitchFamily="18" charset="0"/>
              <a:cs typeface="Times New Roman" pitchFamily="18" charset="0"/>
            </a:endParaRPr>
          </a:p>
          <a:p>
            <a:endParaRPr lang="ru-RU" sz="3600" i="1" dirty="0">
              <a:latin typeface="Times New Roman" pitchFamily="18" charset="0"/>
              <a:cs typeface="Times New Roman" pitchFamily="18" charset="0"/>
            </a:endParaRPr>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16" fill="hold" grpId="0" nodeType="clickEffect">
                                  <p:stCondLst>
                                    <p:cond delay="0"/>
                                  </p:stCondLst>
                                  <p:childTnLst>
                                    <p:animEffect transition="out" filter="box(in)">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i="1" dirty="0" smtClean="0">
                <a:latin typeface="Times New Roman" pitchFamily="18" charset="0"/>
                <a:cs typeface="Times New Roman" pitchFamily="18" charset="0"/>
              </a:rPr>
              <a:t>Зерттеу мақсаты</a:t>
            </a:r>
            <a:endParaRPr lang="ru-RU" i="1" dirty="0">
              <a:latin typeface="Times New Roman" pitchFamily="18" charset="0"/>
              <a:cs typeface="Times New Roman" pitchFamily="18" charset="0"/>
            </a:endParaRPr>
          </a:p>
        </p:txBody>
      </p:sp>
      <p:sp>
        <p:nvSpPr>
          <p:cNvPr id="3" name="Содержимое 2"/>
          <p:cNvSpPr>
            <a:spLocks noGrp="1"/>
          </p:cNvSpPr>
          <p:nvPr>
            <p:ph sz="quarter" idx="1"/>
          </p:nvPr>
        </p:nvSpPr>
        <p:spPr/>
        <p:txBody>
          <a:bodyPr>
            <a:normAutofit/>
          </a:bodyPr>
          <a:lstStyle/>
          <a:p>
            <a:r>
              <a:rPr lang="kk-KZ" sz="3600" dirty="0" smtClean="0">
                <a:latin typeface="Times New Roman" pitchFamily="18" charset="0"/>
                <a:cs typeface="Times New Roman" pitchFamily="18" charset="0"/>
              </a:rPr>
              <a:t>Жасөспірімдердің сөйлеу барысындағы тіл мәдениеттілін оятып, сақтап қалу.     </a:t>
            </a:r>
            <a:endParaRPr lang="ru-RU" sz="3600" dirty="0" smtClean="0">
              <a:latin typeface="Times New Roman" pitchFamily="18" charset="0"/>
              <a:cs typeface="Times New Roman" pitchFamily="18" charset="0"/>
            </a:endParaRPr>
          </a:p>
          <a:p>
            <a:endParaRPr lang="ru-RU" sz="3600" dirty="0">
              <a:latin typeface="Times New Roman" pitchFamily="18" charset="0"/>
              <a:cs typeface="Times New Roman" pitchFamily="18" charset="0"/>
            </a:endParaRPr>
          </a:p>
        </p:txBody>
      </p:sp>
    </p:spTree>
  </p:cSld>
  <p:clrMapOvr>
    <a:masterClrMapping/>
  </p:clrMapOvr>
  <p:transition>
    <p:split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i="1" dirty="0" smtClean="0">
                <a:latin typeface="Times New Roman" pitchFamily="18" charset="0"/>
                <a:cs typeface="Times New Roman" pitchFamily="18" charset="0"/>
              </a:rPr>
              <a:t>Зерттеу міндеттері</a:t>
            </a:r>
            <a:endParaRPr lang="ru-RU" i="1" dirty="0">
              <a:latin typeface="Times New Roman" pitchFamily="18" charset="0"/>
              <a:cs typeface="Times New Roman" pitchFamily="18" charset="0"/>
            </a:endParaRPr>
          </a:p>
        </p:txBody>
      </p:sp>
      <p:sp>
        <p:nvSpPr>
          <p:cNvPr id="3" name="Содержимое 2"/>
          <p:cNvSpPr>
            <a:spLocks noGrp="1"/>
          </p:cNvSpPr>
          <p:nvPr>
            <p:ph sz="quarter" idx="1"/>
          </p:nvPr>
        </p:nvSpPr>
        <p:spPr/>
        <p:txBody>
          <a:bodyPr>
            <a:normAutofit/>
          </a:bodyPr>
          <a:lstStyle/>
          <a:p>
            <a:r>
              <a:rPr lang="kk-KZ" sz="4000" i="1" dirty="0" smtClean="0">
                <a:latin typeface="Times New Roman" pitchFamily="18" charset="0"/>
                <a:cs typeface="Times New Roman" pitchFamily="18" charset="0"/>
              </a:rPr>
              <a:t>Сленг, жаргон, паразит сөздердің қазақ тіліне әкелетін зияны</a:t>
            </a:r>
            <a:endParaRPr lang="ru-RU" sz="4000" i="1" dirty="0">
              <a:latin typeface="Times New Roman" pitchFamily="18" charset="0"/>
              <a:cs typeface="Times New Roman" pitchFamily="18" charset="0"/>
            </a:endParaRPr>
          </a:p>
        </p:txBody>
      </p:sp>
    </p:spTree>
  </p:cSld>
  <p:clrMapOvr>
    <a:masterClrMapping/>
  </p:clrMapOvr>
  <p:transition>
    <p:split orient="vert"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i="1" dirty="0" smtClean="0">
                <a:latin typeface="Times New Roman" pitchFamily="18" charset="0"/>
                <a:cs typeface="Times New Roman" pitchFamily="18" charset="0"/>
              </a:rPr>
              <a:t>Зерттеу әдісі</a:t>
            </a:r>
            <a:endParaRPr lang="ru-RU" i="1" dirty="0">
              <a:latin typeface="Times New Roman" pitchFamily="18" charset="0"/>
              <a:cs typeface="Times New Roman" pitchFamily="18" charset="0"/>
            </a:endParaRPr>
          </a:p>
        </p:txBody>
      </p:sp>
      <p:sp>
        <p:nvSpPr>
          <p:cNvPr id="3" name="Содержимое 2"/>
          <p:cNvSpPr>
            <a:spLocks noGrp="1"/>
          </p:cNvSpPr>
          <p:nvPr>
            <p:ph sz="quarter" idx="1"/>
          </p:nvPr>
        </p:nvSpPr>
        <p:spPr/>
        <p:txBody>
          <a:bodyPr/>
          <a:lstStyle/>
          <a:p>
            <a:r>
              <a:rPr lang="kk-KZ" sz="4000" i="1" dirty="0" smtClean="0">
                <a:latin typeface="Times New Roman" pitchFamily="18" charset="0"/>
                <a:cs typeface="Times New Roman" pitchFamily="18" charset="0"/>
              </a:rPr>
              <a:t>Социологиялық сауалнама.</a:t>
            </a:r>
          </a:p>
          <a:p>
            <a:pPr>
              <a:buNone/>
            </a:pPr>
            <a:r>
              <a:rPr lang="kk-KZ" sz="4000" i="1" dirty="0" smtClean="0">
                <a:latin typeface="Times New Roman" pitchFamily="18" charset="0"/>
                <a:cs typeface="Times New Roman" pitchFamily="18" charset="0"/>
              </a:rPr>
              <a:t>20 жасөспірім сауалнамадан өтті.</a:t>
            </a:r>
            <a:endParaRPr lang="ru-RU" sz="4000" i="1" dirty="0" smtClean="0">
              <a:latin typeface="Times New Roman" pitchFamily="18" charset="0"/>
              <a:cs typeface="Times New Roman" pitchFamily="18" charset="0"/>
            </a:endParaRPr>
          </a:p>
          <a:p>
            <a:endParaRPr lang="ru-RU" i="1" dirty="0">
              <a:latin typeface="Times New Roman" pitchFamily="18" charset="0"/>
              <a:cs typeface="Times New Roman" pitchFamily="18" charset="0"/>
            </a:endParaRPr>
          </a:p>
        </p:txBody>
      </p:sp>
    </p:spTree>
  </p:cSld>
  <p:clrMapOvr>
    <a:masterClrMapping/>
  </p:clrMapOvr>
  <p:transition>
    <p:strips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357166"/>
            <a:ext cx="8153400" cy="990600"/>
          </a:xfrm>
        </p:spPr>
        <p:txBody>
          <a:bodyPr>
            <a:noAutofit/>
          </a:bodyPr>
          <a:lstStyle/>
          <a:p>
            <a:r>
              <a:rPr lang="kk-KZ" sz="3200" b="1" i="1" dirty="0" smtClean="0">
                <a:latin typeface="Times New Roman" pitchFamily="18" charset="0"/>
                <a:cs typeface="Times New Roman" pitchFamily="18" charset="0"/>
              </a:rPr>
              <a:t>1. Сіз сленг, жаргон, паразит сөздерді қолданасыз ба? </a:t>
            </a:r>
            <a:r>
              <a:rPr lang="ru-RU" sz="3200" b="1" i="1" dirty="0" smtClean="0">
                <a:latin typeface="Times New Roman" pitchFamily="18" charset="0"/>
                <a:cs typeface="Times New Roman" pitchFamily="18" charset="0"/>
              </a:rPr>
              <a:t/>
            </a:r>
            <a:br>
              <a:rPr lang="ru-RU" sz="3200" b="1" i="1" dirty="0" smtClean="0">
                <a:latin typeface="Times New Roman" pitchFamily="18" charset="0"/>
                <a:cs typeface="Times New Roman" pitchFamily="18" charset="0"/>
              </a:rPr>
            </a:br>
            <a:endParaRPr lang="ru-RU" sz="3200" b="1" i="1"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wheel spokes="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kk-KZ" sz="2400" b="1" i="1" dirty="0" smtClean="0">
                <a:latin typeface="Times New Roman" pitchFamily="18" charset="0"/>
                <a:cs typeface="Times New Roman" pitchFamily="18" charset="0"/>
              </a:rPr>
              <a:t>2. Неше жасыныздан бастап сленг, жаргон, паразит сөздерді қолданыла бастадыңыз?</a:t>
            </a:r>
            <a:endParaRPr lang="ru-RU" sz="2400" b="1" i="1" dirty="0">
              <a:latin typeface="Times New Roman" pitchFamily="18" charset="0"/>
              <a:cs typeface="Times New Roman" pitchFamily="18" charset="0"/>
            </a:endParaRPr>
          </a:p>
        </p:txBody>
      </p:sp>
      <p:graphicFrame>
        <p:nvGraphicFramePr>
          <p:cNvPr id="5" name="Диаграмма 4"/>
          <p:cNvGraphicFramePr/>
          <p:nvPr/>
        </p:nvGraphicFramePr>
        <p:xfrm>
          <a:off x="1571604" y="1571612"/>
          <a:ext cx="6096000" cy="406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pli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2648" y="438136"/>
            <a:ext cx="8153400" cy="990600"/>
          </a:xfrm>
        </p:spPr>
        <p:txBody>
          <a:bodyPr>
            <a:noAutofit/>
          </a:bodyPr>
          <a:lstStyle/>
          <a:p>
            <a:r>
              <a:rPr lang="kk-KZ" sz="2400" b="1" i="1" dirty="0" smtClean="0">
                <a:latin typeface="Times New Roman" pitchFamily="18" charset="0"/>
                <a:cs typeface="Times New Roman" pitchFamily="18" charset="0"/>
              </a:rPr>
              <a:t>3. Қандай себептен ол сөздерді өз лексиканызға қостыңыз?</a:t>
            </a:r>
            <a:r>
              <a:rPr lang="ru-RU" sz="2400" b="1" i="1" dirty="0" smtClean="0">
                <a:latin typeface="Times New Roman" pitchFamily="18" charset="0"/>
                <a:cs typeface="Times New Roman" pitchFamily="18" charset="0"/>
              </a:rPr>
              <a:t/>
            </a:r>
            <a:br>
              <a:rPr lang="ru-RU" sz="2400" b="1" i="1" dirty="0" smtClean="0">
                <a:latin typeface="Times New Roman" pitchFamily="18" charset="0"/>
                <a:cs typeface="Times New Roman" pitchFamily="18" charset="0"/>
              </a:rPr>
            </a:br>
            <a:endParaRPr lang="ru-RU" sz="2400" b="1" i="1"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sz="quarter" idx="1"/>
          </p:nvPr>
        </p:nvGraphicFramePr>
        <p:xfrm>
          <a:off x="1643042" y="2000240"/>
          <a:ext cx="7286676" cy="36147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plit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357166"/>
            <a:ext cx="8153400" cy="990600"/>
          </a:xfrm>
        </p:spPr>
        <p:txBody>
          <a:bodyPr>
            <a:noAutofit/>
          </a:bodyPr>
          <a:lstStyle/>
          <a:p>
            <a:r>
              <a:rPr lang="kk-KZ" sz="2400" b="1" i="1" dirty="0" smtClean="0">
                <a:latin typeface="Times New Roman" pitchFamily="18" charset="0"/>
                <a:cs typeface="Times New Roman" pitchFamily="18" charset="0"/>
              </a:rPr>
              <a:t>4. Адамдармен тілдесу барасында сленг, жаргон, паразит сөздерді қолдану дұрыс деп ойлайсыз ба?</a:t>
            </a:r>
            <a:r>
              <a:rPr lang="ru-RU" sz="2400" b="1" i="1" dirty="0" smtClean="0">
                <a:latin typeface="Times New Roman" pitchFamily="18" charset="0"/>
                <a:cs typeface="Times New Roman" pitchFamily="18" charset="0"/>
              </a:rPr>
              <a:t/>
            </a:r>
            <a:br>
              <a:rPr lang="ru-RU" sz="2400" b="1" i="1" dirty="0" smtClean="0">
                <a:latin typeface="Times New Roman" pitchFamily="18" charset="0"/>
                <a:cs typeface="Times New Roman" pitchFamily="18" charset="0"/>
              </a:rPr>
            </a:br>
            <a:endParaRPr lang="ru-RU" sz="2400" b="1" i="1"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4880" y="509574"/>
            <a:ext cx="8153400" cy="990600"/>
          </a:xfrm>
        </p:spPr>
        <p:txBody>
          <a:bodyPr>
            <a:normAutofit fontScale="90000"/>
          </a:bodyPr>
          <a:lstStyle/>
          <a:p>
            <a:r>
              <a:rPr lang="kk-KZ" b="1" i="1" dirty="0" smtClean="0">
                <a:latin typeface="Times New Roman" pitchFamily="18" charset="0"/>
                <a:cs typeface="Times New Roman" pitchFamily="18" charset="0"/>
              </a:rPr>
              <a:t>5.  Сленг, жаргон, паразит сөздерді жиі қолданасыз ба? </a:t>
            </a:r>
            <a:r>
              <a:rPr lang="ru-RU" b="1" i="1" dirty="0" smtClean="0">
                <a:latin typeface="Times New Roman" pitchFamily="18" charset="0"/>
                <a:cs typeface="Times New Roman" pitchFamily="18" charset="0"/>
              </a:rPr>
              <a:t/>
            </a:r>
            <a:br>
              <a:rPr lang="ru-RU" b="1" i="1" dirty="0" smtClean="0">
                <a:latin typeface="Times New Roman" pitchFamily="18" charset="0"/>
                <a:cs typeface="Times New Roman" pitchFamily="18" charset="0"/>
              </a:rPr>
            </a:br>
            <a:endParaRPr lang="ru-RU" b="1" i="1" dirty="0">
              <a:latin typeface="Times New Roman" pitchFamily="18" charset="0"/>
              <a:cs typeface="Times New Roman" pitchFamily="18" charset="0"/>
            </a:endParaRPr>
          </a:p>
        </p:txBody>
      </p:sp>
      <p:graphicFrame>
        <p:nvGraphicFramePr>
          <p:cNvPr id="5" name="Содержимое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newsfla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357166"/>
            <a:ext cx="8153400" cy="990600"/>
          </a:xfrm>
        </p:spPr>
        <p:txBody>
          <a:bodyPr>
            <a:noAutofit/>
          </a:bodyPr>
          <a:lstStyle/>
          <a:p>
            <a:r>
              <a:rPr lang="kk-KZ" sz="3600" dirty="0" smtClean="0">
                <a:latin typeface="Times New Roman" pitchFamily="18" charset="0"/>
                <a:cs typeface="Times New Roman" pitchFamily="18" charset="0"/>
              </a:rPr>
              <a:t>6. Бұл сөздерді қандай жағдай қолданасыз?</a:t>
            </a:r>
            <a:r>
              <a:rPr lang="ru-RU" sz="3600" dirty="0" smtClean="0">
                <a:latin typeface="Times New Roman" pitchFamily="18" charset="0"/>
                <a:cs typeface="Times New Roman" pitchFamily="18" charset="0"/>
              </a:rPr>
              <a:t/>
            </a:r>
            <a:br>
              <a:rPr lang="ru-RU" sz="3600" dirty="0" smtClean="0">
                <a:latin typeface="Times New Roman" pitchFamily="18" charset="0"/>
                <a:cs typeface="Times New Roman" pitchFamily="18" charset="0"/>
              </a:rPr>
            </a:br>
            <a:endParaRPr lang="ru-RU" sz="3600"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whee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357166"/>
            <a:ext cx="8317070" cy="990600"/>
          </a:xfrm>
        </p:spPr>
        <p:txBody>
          <a:bodyPr>
            <a:noAutofit/>
          </a:bodyPr>
          <a:lstStyle/>
          <a:p>
            <a:r>
              <a:rPr lang="kk-KZ" sz="3200" b="1" i="1" dirty="0" smtClean="0">
                <a:latin typeface="Times New Roman" pitchFamily="18" charset="0"/>
                <a:cs typeface="Times New Roman" pitchFamily="18" charset="0"/>
              </a:rPr>
              <a:t>7. Сіздің ойынызша қазіргі жасөспірімдердің тіл мәдениеттілігі неліктен төмен? </a:t>
            </a:r>
            <a:r>
              <a:rPr lang="ru-RU" sz="3200" b="1" i="1" dirty="0" smtClean="0">
                <a:latin typeface="Times New Roman" pitchFamily="18" charset="0"/>
                <a:cs typeface="Times New Roman" pitchFamily="18" charset="0"/>
              </a:rPr>
              <a:t/>
            </a:r>
            <a:br>
              <a:rPr lang="ru-RU" sz="3200" b="1" i="1" dirty="0" smtClean="0">
                <a:latin typeface="Times New Roman" pitchFamily="18" charset="0"/>
                <a:cs typeface="Times New Roman" pitchFamily="18" charset="0"/>
              </a:rPr>
            </a:br>
            <a:endParaRPr lang="ru-RU" sz="3200" b="1" i="1"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wheel spokes="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357166"/>
            <a:ext cx="8572560" cy="990600"/>
          </a:xfrm>
        </p:spPr>
        <p:txBody>
          <a:bodyPr>
            <a:noAutofit/>
          </a:bodyPr>
          <a:lstStyle/>
          <a:p>
            <a:r>
              <a:rPr lang="kk-KZ" sz="3200" b="1" i="1" dirty="0" smtClean="0">
                <a:latin typeface="Times New Roman" pitchFamily="18" charset="0"/>
                <a:cs typeface="Times New Roman" pitchFamily="18" charset="0"/>
              </a:rPr>
              <a:t>8. Жасөспірімдердің тіл мәдениеттілігін қалай көтеруге болады?</a:t>
            </a:r>
            <a:r>
              <a:rPr lang="ru-RU" sz="3200" b="1" i="1" dirty="0" smtClean="0">
                <a:latin typeface="Times New Roman" pitchFamily="18" charset="0"/>
                <a:cs typeface="Times New Roman" pitchFamily="18" charset="0"/>
              </a:rPr>
              <a:t/>
            </a:r>
            <a:br>
              <a:rPr lang="ru-RU" sz="3200" b="1" i="1" dirty="0" smtClean="0">
                <a:latin typeface="Times New Roman" pitchFamily="18" charset="0"/>
                <a:cs typeface="Times New Roman" pitchFamily="18" charset="0"/>
              </a:rPr>
            </a:br>
            <a:endParaRPr lang="ru-RU" sz="3200" b="1" i="1"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wheel spokes="8"/>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428604"/>
            <a:ext cx="8153400" cy="990600"/>
          </a:xfrm>
        </p:spPr>
        <p:txBody>
          <a:bodyPr>
            <a:noAutofit/>
          </a:bodyPr>
          <a:lstStyle/>
          <a:p>
            <a:r>
              <a:rPr lang="kk-KZ" b="1" i="1" dirty="0" smtClean="0">
                <a:latin typeface="Times New Roman" pitchFamily="18" charset="0"/>
                <a:cs typeface="Times New Roman" pitchFamily="18" charset="0"/>
              </a:rPr>
              <a:t>9. Жынысыңыз?</a:t>
            </a:r>
            <a:r>
              <a:rPr lang="ru-RU" b="1" i="1" dirty="0" smtClean="0">
                <a:latin typeface="Times New Roman" pitchFamily="18" charset="0"/>
                <a:cs typeface="Times New Roman" pitchFamily="18" charset="0"/>
              </a:rPr>
              <a:t/>
            </a:r>
            <a:br>
              <a:rPr lang="ru-RU" b="1" i="1" dirty="0" smtClean="0">
                <a:latin typeface="Times New Roman" pitchFamily="18" charset="0"/>
                <a:cs typeface="Times New Roman" pitchFamily="18" charset="0"/>
              </a:rPr>
            </a:br>
            <a:endParaRPr lang="ru-RU" b="1" i="1"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wheel spokes="8"/>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428604"/>
            <a:ext cx="8153400" cy="990600"/>
          </a:xfrm>
        </p:spPr>
        <p:txBody>
          <a:bodyPr>
            <a:normAutofit fontScale="90000"/>
          </a:bodyPr>
          <a:lstStyle/>
          <a:p>
            <a:r>
              <a:rPr lang="kk-KZ" b="1" i="1" dirty="0" smtClean="0">
                <a:latin typeface="Times New Roman" pitchFamily="18" charset="0"/>
                <a:cs typeface="Times New Roman" pitchFamily="18" charset="0"/>
              </a:rPr>
              <a:t>10. Жасыңыз?</a:t>
            </a:r>
            <a:r>
              <a:rPr lang="ru-RU" b="1" i="1" dirty="0" smtClean="0">
                <a:latin typeface="Times New Roman" pitchFamily="18" charset="0"/>
                <a:cs typeface="Times New Roman" pitchFamily="18" charset="0"/>
              </a:rPr>
              <a:t/>
            </a:r>
            <a:br>
              <a:rPr lang="ru-RU" b="1" i="1" dirty="0" smtClean="0">
                <a:latin typeface="Times New Roman" pitchFamily="18" charset="0"/>
                <a:cs typeface="Times New Roman" pitchFamily="18" charset="0"/>
              </a:rPr>
            </a:br>
            <a:endParaRPr lang="ru-RU" b="1" i="1"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plu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85786" y="2000240"/>
            <a:ext cx="7719806" cy="2554545"/>
          </a:xfrm>
          <a:prstGeom prst="rect">
            <a:avLst/>
          </a:prstGeom>
        </p:spPr>
        <p:style>
          <a:lnRef idx="0">
            <a:schemeClr val="accent1"/>
          </a:lnRef>
          <a:fillRef idx="3">
            <a:schemeClr val="accent1"/>
          </a:fillRef>
          <a:effectRef idx="3">
            <a:schemeClr val="accent1"/>
          </a:effectRef>
          <a:fontRef idx="minor">
            <a:schemeClr val="lt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8000" b="1" i="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latin typeface="Times New Roman" pitchFamily="18" charset="0"/>
                <a:cs typeface="Times New Roman" pitchFamily="18" charset="0"/>
              </a:rPr>
              <a:t>Назарларыңыз</a:t>
            </a:r>
            <a:r>
              <a:rPr lang="kk-KZ" sz="80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latin typeface="Times New Roman" pitchFamily="18" charset="0"/>
                <a:cs typeface="Times New Roman" pitchFamily="18" charset="0"/>
              </a:rPr>
              <a:t>ға</a:t>
            </a:r>
          </a:p>
          <a:p>
            <a:pPr algn="ctr"/>
            <a:r>
              <a:rPr lang="kk-KZ" sz="80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latin typeface="Times New Roman" pitchFamily="18" charset="0"/>
                <a:cs typeface="Times New Roman" pitchFamily="18" charset="0"/>
              </a:rPr>
              <a:t> рахмет!!!</a:t>
            </a:r>
            <a:endParaRPr lang="ru-RU" sz="8000" b="1" i="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ransition>
    <p:diamon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бычная">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Обычная">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Обычная">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123</TotalTime>
  <Words>222</Words>
  <Application>Microsoft Office PowerPoint</Application>
  <PresentationFormat>Экран (4:3)</PresentationFormat>
  <Paragraphs>54</Paragraphs>
  <Slides>18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Обычная</vt:lpstr>
      <vt:lpstr>Слайд 1</vt:lpstr>
      <vt:lpstr>Зерттеу мәселелері</vt:lpstr>
      <vt:lpstr>Зерттеу объектісі</vt:lpstr>
      <vt:lpstr>Ғылыми болжам</vt:lpstr>
      <vt:lpstr>Зерттеу мақсаты</vt:lpstr>
      <vt:lpstr>Зерттеу міндеттері</vt:lpstr>
      <vt:lpstr>Зерттеу әдісі</vt:lpstr>
      <vt:lpstr>1. Сіз сленг, жаргон, паразит сөздерді қолданасыз ба?  </vt:lpstr>
      <vt:lpstr>2. Неше жасыныздан бастап сленг, жаргон, паразит сөздерді қолданыла бастадыңыз?</vt:lpstr>
      <vt:lpstr>3. Қандай себептен ол сөздерді өз лексиканызға қостыңыз? </vt:lpstr>
      <vt:lpstr>4. Адамдармен тілдесу барасында сленг, жаргон, паразит сөздерді қолдану дұрыс деп ойлайсыз ба? </vt:lpstr>
      <vt:lpstr>5.  Сленг, жаргон, паразит сөздерді жиі қолданасыз ба?  </vt:lpstr>
      <vt:lpstr>6. Бұл сөздерді қандай жағдай қолданасыз? </vt:lpstr>
      <vt:lpstr>7. Сіздің ойынызша қазіргі жасөспірімдердің тіл мәдениеттілігі неліктен төмен?  </vt:lpstr>
      <vt:lpstr>8. Жасөспірімдердің тіл мәдениеттілігін қалай көтеруге болады? </vt:lpstr>
      <vt:lpstr>9. Жынысыңыз? </vt:lpstr>
      <vt:lpstr>10. Жасыңыз? </vt:lpstr>
      <vt:lpstr>Слайд 18</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Дмитрий Каленюк</dc:creator>
  <cp:lastModifiedBy>Сауле</cp:lastModifiedBy>
  <cp:revision>13</cp:revision>
  <dcterms:created xsi:type="dcterms:W3CDTF">2014-04-05T16:33:50Z</dcterms:created>
  <dcterms:modified xsi:type="dcterms:W3CDTF">2014-04-09T04:02:53Z</dcterms:modified>
</cp:coreProperties>
</file>